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3"/>
  </p:notesMasterIdLst>
  <p:sldIdLst>
    <p:sldId id="360" r:id="rId2"/>
    <p:sldId id="257" r:id="rId3"/>
    <p:sldId id="258" r:id="rId4"/>
    <p:sldId id="259" r:id="rId5"/>
    <p:sldId id="327" r:id="rId6"/>
    <p:sldId id="328" r:id="rId7"/>
    <p:sldId id="361" r:id="rId8"/>
    <p:sldId id="264" r:id="rId9"/>
    <p:sldId id="351" r:id="rId10"/>
    <p:sldId id="262" r:id="rId11"/>
    <p:sldId id="265" r:id="rId12"/>
    <p:sldId id="263" r:id="rId13"/>
    <p:sldId id="329" r:id="rId14"/>
    <p:sldId id="277" r:id="rId15"/>
    <p:sldId id="330" r:id="rId16"/>
    <p:sldId id="269" r:id="rId17"/>
    <p:sldId id="331" r:id="rId18"/>
    <p:sldId id="334" r:id="rId19"/>
    <p:sldId id="336" r:id="rId20"/>
    <p:sldId id="337" r:id="rId21"/>
    <p:sldId id="335" r:id="rId22"/>
    <p:sldId id="359" r:id="rId23"/>
    <p:sldId id="362" r:id="rId24"/>
    <p:sldId id="358" r:id="rId25"/>
    <p:sldId id="295" r:id="rId26"/>
    <p:sldId id="274" r:id="rId27"/>
    <p:sldId id="279" r:id="rId28"/>
    <p:sldId id="353" r:id="rId29"/>
    <p:sldId id="352" r:id="rId30"/>
    <p:sldId id="275" r:id="rId31"/>
    <p:sldId id="333" r:id="rId32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2874" autoAdjust="0"/>
  </p:normalViewPr>
  <p:slideViewPr>
    <p:cSldViewPr snapToGrid="0">
      <p:cViewPr varScale="1">
        <p:scale>
          <a:sx n="47" d="100"/>
          <a:sy n="47" d="100"/>
        </p:scale>
        <p:origin x="96" y="54"/>
      </p:cViewPr>
      <p:guideLst/>
    </p:cSldViewPr>
  </p:slideViewPr>
  <p:outlineViewPr>
    <p:cViewPr>
      <p:scale>
        <a:sx n="33" d="100"/>
        <a:sy n="33" d="100"/>
      </p:scale>
      <p:origin x="0" y="-333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1990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7708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63127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49642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40188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54298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8941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2662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2786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466" dirty="0" smtClean="0"/>
              <a:t>Muscle in blood vessels </a:t>
            </a:r>
            <a:endParaRPr sz="1466" dirty="0"/>
          </a:p>
        </p:txBody>
      </p:sp>
    </p:spTree>
    <p:extLst>
      <p:ext uri="{BB962C8B-B14F-4D97-AF65-F5344CB8AC3E}">
        <p14:creationId xmlns:p14="http://schemas.microsoft.com/office/powerpoint/2010/main" val="425018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9644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4951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27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15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STRUCTURE - Long Bone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40566" y="1044159"/>
            <a:ext cx="5374799" cy="3958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Are bones Organs?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lvl="0">
              <a:lnSpc>
                <a:spcPct val="120000"/>
              </a:lnSpc>
            </a:pPr>
            <a:r>
              <a:rPr lang="en-US" sz="2400" dirty="0" smtClean="0"/>
              <a:t>1. </a:t>
            </a:r>
            <a:r>
              <a:rPr lang="en-US" sz="2400" b="1" dirty="0" smtClean="0">
                <a:solidFill>
                  <a:srgbClr val="000000"/>
                </a:solidFill>
              </a:rPr>
              <a:t>Epiphysis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(e</a:t>
            </a:r>
            <a:r>
              <a:rPr lang="en-US" sz="2400" dirty="0"/>
              <a:t>nd) </a:t>
            </a:r>
            <a:endParaRPr lang="en-US" sz="2400" dirty="0" smtClean="0"/>
          </a:p>
          <a:p>
            <a:pPr lvl="0">
              <a:lnSpc>
                <a:spcPct val="120000"/>
              </a:lnSpc>
            </a:pPr>
            <a:r>
              <a:rPr lang="en-US" sz="2400" dirty="0" smtClean="0"/>
              <a:t>2. </a:t>
            </a:r>
            <a:r>
              <a:rPr lang="en-US" sz="2400" dirty="0"/>
              <a:t>Articular Cartilage </a:t>
            </a:r>
          </a:p>
          <a:p>
            <a:pPr lvl="0">
              <a:lnSpc>
                <a:spcPct val="120000"/>
              </a:lnSpc>
            </a:pPr>
            <a:r>
              <a:rPr lang="en-US" sz="2400" dirty="0"/>
              <a:t>    (hyaline cartilage, padding)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3. </a:t>
            </a:r>
            <a:r>
              <a:rPr lang="en-US" sz="2400" b="1" dirty="0" smtClean="0"/>
              <a:t>Epiphyseal plate </a:t>
            </a:r>
            <a:r>
              <a:rPr lang="en-US" sz="2400" dirty="0" smtClean="0"/>
              <a:t>(metaphysis)- disc of hyaline where dia. and epi meet.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b="1" dirty="0">
                <a:solidFill>
                  <a:srgbClr val="000000"/>
                </a:solidFill>
              </a:rPr>
              <a:t>Diaphysis</a:t>
            </a:r>
            <a:r>
              <a:rPr lang="en-US" sz="2400" dirty="0">
                <a:solidFill>
                  <a:srgbClr val="000000"/>
                </a:solidFill>
              </a:rPr>
              <a:t> (shaft</a:t>
            </a:r>
            <a:r>
              <a:rPr lang="en-US" sz="2400" dirty="0" smtClean="0">
                <a:solidFill>
                  <a:srgbClr val="000000"/>
                </a:solidFill>
              </a:rPr>
              <a:t>) – thick compact</a:t>
            </a:r>
            <a:endParaRPr lang="en-US" sz="2400" dirty="0">
              <a:solidFill>
                <a:srgbClr val="000000"/>
              </a:solidFill>
            </a:endParaRPr>
          </a:p>
          <a:p>
            <a:pPr marR="0"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5. Medullary Cavity- Yellow Marrow</a:t>
            </a:r>
          </a:p>
          <a:p>
            <a:pPr marR="0"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6. Membranes- </a:t>
            </a:r>
          </a:p>
          <a:p>
            <a:pPr marR="0"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Periosteum – white membrane around external</a:t>
            </a:r>
          </a:p>
          <a:p>
            <a:pPr marR="0"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Endosteum- Internal</a:t>
            </a:r>
            <a:endParaRPr lang="en-US" sz="2400" dirty="0"/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R="0"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0000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150" y="1386950"/>
            <a:ext cx="4444999" cy="59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of a Long Bone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7214300" y="7163150"/>
            <a:ext cx="2496250" cy="312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6.3a-c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78400"/>
            <a:ext cx="10160000" cy="62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85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dirty="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Inside the Long Bone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02300" y="1108100"/>
            <a:ext cx="4609199" cy="4549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Medullary </a:t>
            </a:r>
            <a:r>
              <a:rPr lang="en-US" sz="3733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Cavity </a:t>
            </a:r>
            <a:r>
              <a:rPr lang="en-US" sz="37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hollow chamber filled with bone marrow</a:t>
            </a: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33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Marrow (blood</a:t>
            </a:r>
            <a:r>
              <a:rPr lang="en-US" sz="37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-Sternum</a:t>
            </a: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Skull</a:t>
            </a: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Hips</a:t>
            </a: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eads of femur and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humerus</a:t>
            </a:r>
            <a:endParaRPr lang="en-US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-Vertebrae</a:t>
            </a: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Scapula</a:t>
            </a:r>
            <a:endParaRPr lang="en-US"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5118087" y="5434874"/>
            <a:ext cx="5264099" cy="187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0139"/>
              </a:lnSpc>
              <a:spcBef>
                <a:spcPts val="0"/>
              </a:spcBef>
              <a:buClr>
                <a:schemeClr val="dk1"/>
              </a:buClr>
              <a:buSzPct val="29729"/>
              <a:buFont typeface="Arial"/>
              <a:buNone/>
            </a:pPr>
            <a:r>
              <a:rPr lang="en-US" sz="3733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Endosteum</a:t>
            </a:r>
          </a:p>
          <a:p>
            <a:pPr lvl="0" rtl="0">
              <a:lnSpc>
                <a:spcPct val="120139"/>
              </a:lnSpc>
              <a:spcBef>
                <a:spcPts val="0"/>
              </a:spcBef>
              <a:buClr>
                <a:schemeClr val="dk1"/>
              </a:buClr>
              <a:buSzPct val="29729"/>
              <a:buFont typeface="Arial"/>
              <a:buNone/>
            </a:pPr>
            <a:r>
              <a:rPr lang="en-US" sz="3733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lining of the medullary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525" y="1108100"/>
            <a:ext cx="50482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Bone Tissue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Osteoprogenitor</a:t>
            </a:r>
            <a:r>
              <a:rPr lang="en-US" dirty="0" smtClean="0"/>
              <a:t> cells (osteogenic)- stems cells  in periosteum or endosteum. Become Osteoblasts.</a:t>
            </a:r>
          </a:p>
          <a:p>
            <a:endParaRPr lang="en-US" dirty="0"/>
          </a:p>
          <a:p>
            <a:r>
              <a:rPr lang="en-US" dirty="0" smtClean="0"/>
              <a:t>Osteoblasts- form bone matrix, secrete collagen.</a:t>
            </a:r>
          </a:p>
          <a:p>
            <a:endParaRPr lang="en-US" dirty="0"/>
          </a:p>
          <a:p>
            <a:r>
              <a:rPr lang="en-US" dirty="0" smtClean="0"/>
              <a:t>Osteocytes- Mature bone cells.  Monitor bone matrix. Form rings for blood vessels. Haversian canals.</a:t>
            </a:r>
          </a:p>
          <a:p>
            <a:endParaRPr lang="en-US" dirty="0"/>
          </a:p>
          <a:p>
            <a:r>
              <a:rPr lang="en-US" dirty="0" smtClean="0"/>
              <a:t>Osteoclasts- Giant, multinucleated cells. Secrete enzymes to resorb (break down) bone.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 descr="skeletal-system-cel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325" y="69850"/>
            <a:ext cx="7012999" cy="365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endosteum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0325" y="3643625"/>
            <a:ext cx="57531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Bone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Osteon-</a:t>
            </a:r>
            <a:r>
              <a:rPr lang="en-US" dirty="0" smtClean="0"/>
              <a:t> Primary unit of bone. Elongated cylinders running parallel to each other. </a:t>
            </a:r>
          </a:p>
          <a:p>
            <a:endParaRPr lang="en-US" dirty="0"/>
          </a:p>
          <a:p>
            <a:r>
              <a:rPr lang="en-US" b="1" dirty="0" smtClean="0"/>
              <a:t>Lamella-</a:t>
            </a:r>
            <a:r>
              <a:rPr lang="en-US" dirty="0" smtClean="0"/>
              <a:t> each ring of bone. </a:t>
            </a:r>
            <a:endParaRPr lang="en-US" dirty="0"/>
          </a:p>
          <a:p>
            <a:r>
              <a:rPr lang="en-US" dirty="0" smtClean="0"/>
              <a:t>   (collagen runs in the patterns)</a:t>
            </a:r>
          </a:p>
          <a:p>
            <a:r>
              <a:rPr lang="en-US" dirty="0"/>
              <a:t> </a:t>
            </a:r>
            <a:r>
              <a:rPr lang="en-US" dirty="0" smtClean="0"/>
              <a:t>  -Greatly increased strength to</a:t>
            </a:r>
          </a:p>
          <a:p>
            <a:r>
              <a:rPr lang="en-US" dirty="0"/>
              <a:t> </a:t>
            </a:r>
            <a:r>
              <a:rPr lang="en-US" dirty="0" smtClean="0"/>
              <a:t>    twisting</a:t>
            </a:r>
          </a:p>
          <a:p>
            <a:endParaRPr lang="en-US" dirty="0"/>
          </a:p>
          <a:p>
            <a:r>
              <a:rPr lang="en-US" b="1" dirty="0" smtClean="0"/>
              <a:t>Canals- </a:t>
            </a:r>
            <a:r>
              <a:rPr lang="en-US" dirty="0" smtClean="0"/>
              <a:t>Haversian canal.  </a:t>
            </a:r>
          </a:p>
          <a:p>
            <a:r>
              <a:rPr lang="en-US" dirty="0" smtClean="0"/>
              <a:t>Center for blood vessels and nerve</a:t>
            </a:r>
          </a:p>
          <a:p>
            <a:endParaRPr lang="en-US" dirty="0"/>
          </a:p>
          <a:p>
            <a:r>
              <a:rPr lang="en-US" dirty="0" smtClean="0"/>
              <a:t>Lacunae- Where osteocytes live. </a:t>
            </a:r>
          </a:p>
          <a:p>
            <a:r>
              <a:rPr lang="en-US" dirty="0" smtClean="0"/>
              <a:t>Between lamellae.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05" r="25803"/>
          <a:stretch/>
        </p:blipFill>
        <p:spPr>
          <a:xfrm>
            <a:off x="5802284" y="2599329"/>
            <a:ext cx="4172991" cy="471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bone_anatomy_boxed_answers.png"/>
          <p:cNvPicPr preferRelativeResize="0"/>
          <p:nvPr/>
        </p:nvPicPr>
        <p:blipFill rotWithShape="1">
          <a:blip r:embed="rId3">
            <a:alphaModFix/>
          </a:blip>
          <a:srcRect l="-10670" t="-4810" r="10669" b="4809"/>
          <a:stretch/>
        </p:blipFill>
        <p:spPr>
          <a:xfrm>
            <a:off x="303748" y="457900"/>
            <a:ext cx="9049850" cy="637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4605625" y="245800"/>
            <a:ext cx="2095799" cy="55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Osteocytes</a:t>
            </a:r>
          </a:p>
        </p:txBody>
      </p:sp>
      <p:cxnSp>
        <p:nvCxnSpPr>
          <p:cNvPr id="126" name="Shape 126"/>
          <p:cNvCxnSpPr>
            <a:stCxn id="125" idx="2"/>
          </p:cNvCxnSpPr>
          <p:nvPr/>
        </p:nvCxnSpPr>
        <p:spPr>
          <a:xfrm flipH="1">
            <a:off x="5588724" y="801999"/>
            <a:ext cx="64800" cy="5045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" name="Shape 127"/>
          <p:cNvCxnSpPr/>
          <p:nvPr/>
        </p:nvCxnSpPr>
        <p:spPr>
          <a:xfrm>
            <a:off x="5692350" y="866800"/>
            <a:ext cx="284699" cy="7502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8" name="Shape 128"/>
          <p:cNvSpPr txBox="1"/>
          <p:nvPr/>
        </p:nvSpPr>
        <p:spPr>
          <a:xfrm>
            <a:off x="7309425" y="6181475"/>
            <a:ext cx="2564399" cy="556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Haversian Canal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114125" y="6475850"/>
            <a:ext cx="3195299" cy="556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Volkmann’s Canal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31" y="686405"/>
            <a:ext cx="8869136" cy="62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Remodeling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421" y="1396538"/>
            <a:ext cx="9550400" cy="5486399"/>
          </a:xfrm>
        </p:spPr>
        <p:txBody>
          <a:bodyPr/>
          <a:lstStyle/>
          <a:p>
            <a:r>
              <a:rPr lang="en-US" dirty="0" smtClean="0"/>
              <a:t>Spongy bone – 3-4 years</a:t>
            </a:r>
          </a:p>
          <a:p>
            <a:r>
              <a:rPr lang="en-US" dirty="0" smtClean="0"/>
              <a:t>Compact bone – 10 years +</a:t>
            </a:r>
          </a:p>
          <a:p>
            <a:r>
              <a:rPr lang="en-US" dirty="0" smtClean="0"/>
              <a:t>Not uniform – Distal femur every 5-6 months, shaft very slow.</a:t>
            </a:r>
          </a:p>
          <a:p>
            <a:endParaRPr lang="en-US" dirty="0"/>
          </a:p>
          <a:p>
            <a:r>
              <a:rPr lang="en-US" dirty="0" smtClean="0"/>
              <a:t>Balance of Osteoclasts resorbing bone and osteoblasts building</a:t>
            </a:r>
          </a:p>
          <a:p>
            <a:endParaRPr lang="en-US" dirty="0"/>
          </a:p>
          <a:p>
            <a:r>
              <a:rPr lang="en-US" dirty="0" smtClean="0"/>
              <a:t>Wolff’s Law- Bone remodels in </a:t>
            </a:r>
          </a:p>
          <a:p>
            <a:r>
              <a:rPr lang="en-US" dirty="0" smtClean="0"/>
              <a:t>response to stresses.</a:t>
            </a:r>
          </a:p>
          <a:p>
            <a:r>
              <a:rPr lang="en-US" dirty="0"/>
              <a:t>	</a:t>
            </a:r>
            <a:r>
              <a:rPr lang="en-US" dirty="0" smtClean="0"/>
              <a:t>- explains why large bony</a:t>
            </a:r>
          </a:p>
          <a:p>
            <a:r>
              <a:rPr lang="en-US" dirty="0"/>
              <a:t>	</a:t>
            </a:r>
            <a:r>
              <a:rPr lang="en-US" dirty="0" smtClean="0"/>
              <a:t>projections occur where muscles </a:t>
            </a:r>
          </a:p>
          <a:p>
            <a:r>
              <a:rPr lang="en-US" dirty="0"/>
              <a:t>	</a:t>
            </a:r>
            <a:r>
              <a:rPr lang="en-US" dirty="0" smtClean="0"/>
              <a:t>attach</a:t>
            </a:r>
          </a:p>
          <a:p>
            <a:r>
              <a:rPr lang="en-US" dirty="0"/>
              <a:t>	- Also why bedridden people </a:t>
            </a:r>
          </a:p>
          <a:p>
            <a:r>
              <a:rPr lang="en-US" dirty="0"/>
              <a:t>	lose bone mass.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149" y="3894512"/>
            <a:ext cx="4614487" cy="34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Fracture Types</a:t>
            </a:r>
            <a:endParaRPr lang="en-US" dirty="0"/>
          </a:p>
        </p:txBody>
      </p:sp>
      <p:pic>
        <p:nvPicPr>
          <p:cNvPr id="1026" name="Picture 2" descr="Image result for table 6.2 fracture common typ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-612" r="-996" b="65470"/>
          <a:stretch/>
        </p:blipFill>
        <p:spPr bwMode="auto">
          <a:xfrm>
            <a:off x="71899" y="2124535"/>
            <a:ext cx="10016201" cy="38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06400" y="203200"/>
            <a:ext cx="8508300" cy="5682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Functions of the Skeletal System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06400" y="1533939"/>
            <a:ext cx="4691399" cy="4825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Protection</a:t>
            </a:r>
            <a:endParaRPr lang="en-US"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movement</a:t>
            </a:r>
          </a:p>
          <a:p>
            <a:pPr marR="0" lvl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Fat storage- yellow marrow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cell formation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28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hematopo</a:t>
            </a:r>
            <a:r>
              <a:rPr lang="en-US" sz="28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ie</a:t>
            </a:r>
            <a:r>
              <a:rPr lang="en-US" sz="28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</a:t>
            </a:r>
          </a:p>
          <a:p>
            <a:pPr lvl="0">
              <a:lnSpc>
                <a:spcPct val="120089"/>
              </a:lnSpc>
              <a:spcBef>
                <a:spcPts val="563"/>
              </a:spcBef>
              <a:buClr>
                <a:schemeClr val="dk1"/>
              </a:buClr>
              <a:buSzPct val="35483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Storage of inorganic materials </a:t>
            </a:r>
          </a:p>
          <a:p>
            <a:pPr lvl="0">
              <a:lnSpc>
                <a:spcPct val="120089"/>
              </a:lnSpc>
              <a:spcBef>
                <a:spcPts val="563"/>
              </a:spcBef>
              <a:buClr>
                <a:schemeClr val="dk1"/>
              </a:buClr>
              <a:buSzPct val="35483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(calcium, 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phosphorus)</a:t>
            </a:r>
            <a:endParaRPr lang="en-US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lang="en-US" sz="2800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200" y="1018550"/>
            <a:ext cx="4124829" cy="5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Fracture Types</a:t>
            </a:r>
            <a:endParaRPr lang="en-US" dirty="0"/>
          </a:p>
        </p:txBody>
      </p:sp>
      <p:pic>
        <p:nvPicPr>
          <p:cNvPr id="2050" name="Picture 2" descr="Image result for table 6.2 fracture common typ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6"/>
          <a:stretch/>
        </p:blipFill>
        <p:spPr bwMode="auto">
          <a:xfrm>
            <a:off x="122529" y="2261062"/>
            <a:ext cx="10037471" cy="38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Fracture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4663" t="34638" r="4663" b="34934"/>
          <a:stretch/>
        </p:blipFill>
        <p:spPr>
          <a:xfrm>
            <a:off x="-343593" y="1536684"/>
            <a:ext cx="10468211" cy="358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1666"/>
            <a:ext cx="10160000" cy="79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548651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689600" y="304800"/>
            <a:ext cx="3489499" cy="913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Vertebrae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064000" y="914400"/>
            <a:ext cx="4325024" cy="52712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Neck = cervical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Back = thoracic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Back = lumbar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" y="507975"/>
            <a:ext cx="360625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 DEVELOPMENT &amp; GROWTH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47299" y="474517"/>
            <a:ext cx="9741600" cy="58442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 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Bones </a:t>
            </a:r>
            <a:r>
              <a:rPr lang="en-US" sz="3000" dirty="0"/>
              <a:t>first form as hyaline cartilage. The cartilage then gradually changes into bone tissue - a process called </a:t>
            </a:r>
            <a:r>
              <a:rPr lang="en-US" sz="3000" u="sng" dirty="0" smtClean="0"/>
              <a:t>OSSIFICATION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u="sng" dirty="0" smtClean="0"/>
          </a:p>
          <a:p>
            <a:pPr marL="381000" lvl="0" indent="-241300">
              <a:lnSpc>
                <a:spcPct val="120000"/>
              </a:lnSpc>
              <a:buClr>
                <a:srgbClr val="000000"/>
              </a:buClr>
              <a:buSzPct val="100000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 </a:t>
            </a:r>
            <a:r>
              <a:rPr lang="en-US" sz="3000" dirty="0" smtClean="0"/>
              <a:t>Intramembranous bones – flat, skull</a:t>
            </a:r>
          </a:p>
          <a:p>
            <a:pPr marL="381000" lvl="0" indent="-241300">
              <a:lnSpc>
                <a:spcPct val="120000"/>
              </a:lnSpc>
              <a:buClr>
                <a:srgbClr val="000000"/>
              </a:buClr>
              <a:buSzPct val="100000"/>
              <a:buAutoNum type="arabicPeriod"/>
            </a:pPr>
            <a:r>
              <a:rPr lang="en-US" sz="3000" dirty="0"/>
              <a:t> Endochondral bones – all other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     - Bone develops from hyaline cartilage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</a:rPr>
              <a:t>        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WHY CARTILAGE?</a:t>
            </a:r>
            <a:endParaRPr lang="en-US" sz="3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Growth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7092" y="1647743"/>
            <a:ext cx="7164899" cy="52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Ossification Zones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lang="en-US" sz="2800" dirty="0"/>
              <a:t>PRIMARY OSSIFICATION CENTER (shaft)</a:t>
            </a:r>
          </a:p>
          <a:p>
            <a:pPr lvl="0">
              <a:lnSpc>
                <a:spcPct val="120000"/>
              </a:lnSpc>
            </a:pPr>
            <a:r>
              <a:rPr lang="en-US" sz="2800" dirty="0"/>
              <a:t>        </a:t>
            </a:r>
          </a:p>
          <a:p>
            <a:pPr lvl="0">
              <a:lnSpc>
                <a:spcPct val="120000"/>
              </a:lnSpc>
            </a:pPr>
            <a:r>
              <a:rPr lang="en-US" sz="2800" dirty="0"/>
              <a:t>SECONDARY OSSIFICATION CENTER (ends)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22" y="3483566"/>
            <a:ext cx="6065078" cy="4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bone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Length-</a:t>
            </a:r>
            <a:r>
              <a:rPr lang="en-US" dirty="0" smtClean="0"/>
              <a:t> Depends on open growth plate.	</a:t>
            </a:r>
          </a:p>
          <a:p>
            <a:r>
              <a:rPr lang="en-US" dirty="0"/>
              <a:t> </a:t>
            </a:r>
            <a:r>
              <a:rPr lang="en-US" dirty="0" smtClean="0"/>
              <a:t>-  Push the epiphysis further from the shaft. </a:t>
            </a:r>
          </a:p>
          <a:p>
            <a:r>
              <a:rPr lang="en-US" dirty="0"/>
              <a:t> </a:t>
            </a:r>
            <a:r>
              <a:rPr lang="en-US" dirty="0" smtClean="0"/>
              <a:t> - Chondrocytes die and are digested by osteoclasts and replaced by osteoblasts.</a:t>
            </a:r>
          </a:p>
          <a:p>
            <a:endParaRPr lang="en-US" dirty="0"/>
          </a:p>
          <a:p>
            <a:r>
              <a:rPr lang="en-US" b="1" dirty="0" smtClean="0"/>
              <a:t>Thickness- </a:t>
            </a:r>
            <a:r>
              <a:rPr lang="en-US" dirty="0" smtClean="0"/>
              <a:t>osteoblasts secrete bone matrix on the outside of the diaphysis while osteoclasts remove older bone.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36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00375" y="1497325"/>
            <a:ext cx="3639475" cy="4680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206 bones</a:t>
            </a:r>
          </a:p>
          <a:p>
            <a:pPr marR="0" lvl="0" algn="l" rtl="0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Main Divisions – </a:t>
            </a:r>
            <a:r>
              <a:rPr lang="en-US" sz="40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Axial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protection </a:t>
            </a:r>
            <a:r>
              <a:rPr lang="en-US" sz="40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Appendicular-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aid 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  <a:sym typeface="Times New Roman"/>
              </a:rPr>
              <a:t>in movement</a:t>
            </a:r>
            <a:endParaRPr lang="en-US" sz="4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875" y="1077625"/>
            <a:ext cx="6180650" cy="60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Development &amp; Growth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50007" y="1616666"/>
            <a:ext cx="5047575" cy="6244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 DISK  (growth plate) is a band of cartilage between the epiphysis and diaphysis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areas increase bone length </a:t>
            </a:r>
            <a:r>
              <a:rPr lang="en-US" sz="3200" b="1" dirty="0" smtClean="0"/>
              <a:t>during growth.</a:t>
            </a:r>
            <a:endParaRPr lang="en-US" sz="3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r="31628"/>
          <a:stretch/>
        </p:blipFill>
        <p:spPr>
          <a:xfrm>
            <a:off x="5647325" y="1018150"/>
            <a:ext cx="4238175" cy="495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bone growth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Hormone- from anterior pituitary.</a:t>
            </a:r>
          </a:p>
          <a:p>
            <a:endParaRPr lang="en-US" dirty="0"/>
          </a:p>
          <a:p>
            <a:r>
              <a:rPr lang="en-US" dirty="0" smtClean="0"/>
              <a:t> - Excess production = gigantism</a:t>
            </a:r>
          </a:p>
          <a:p>
            <a:r>
              <a:rPr lang="en-US" dirty="0"/>
              <a:t> </a:t>
            </a:r>
            <a:r>
              <a:rPr lang="en-US" dirty="0" smtClean="0"/>
              <a:t>- not Enough – dwarfism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Sex hormones- trigger growth spurt in </a:t>
            </a:r>
          </a:p>
          <a:p>
            <a:r>
              <a:rPr lang="en-US" dirty="0" smtClean="0"/>
              <a:t>beginning of puberty and epiphyseal </a:t>
            </a:r>
          </a:p>
          <a:p>
            <a:r>
              <a:rPr lang="en-US" dirty="0" smtClean="0"/>
              <a:t>closure to end bone growth.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7" y="1944143"/>
            <a:ext cx="3676073" cy="56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Axial Skeleton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6300" y="1321150"/>
            <a:ext cx="5205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Head, neck, trunk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Skull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Hyoid Bone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Vertebral Column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Thoracic Cage (ribs, 12 pairs)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Sternum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8650" y="1015975"/>
            <a:ext cx="4423825" cy="633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about cartilage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Lays down the original </a:t>
            </a:r>
          </a:p>
          <a:p>
            <a:r>
              <a:rPr lang="en-US" dirty="0" smtClean="0"/>
              <a:t>Skeletal which is quickly </a:t>
            </a:r>
          </a:p>
          <a:p>
            <a:r>
              <a:rPr lang="en-US" dirty="0" smtClean="0"/>
              <a:t>Replaced by bone.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06" y="1385886"/>
            <a:ext cx="55721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494" y="3548149"/>
            <a:ext cx="5429135" cy="4071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</p:spPr>
        <p:txBody>
          <a:bodyPr/>
          <a:lstStyle/>
          <a:p>
            <a:r>
              <a:rPr lang="en-US" dirty="0" smtClean="0"/>
              <a:t>Classifications of Bone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Long Bones- longer than they are wide. Limbs except patella and carpals/tarsals.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Short Bones- wrist /ankle/ sesamoid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Flat bones- Sternum / Scapula / ribs / skull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Irregular Hips/ vertebrae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Bone Tissue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13875" y="1153850"/>
            <a:ext cx="8892800" cy="10443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9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Compact</a:t>
            </a:r>
            <a:r>
              <a:rPr lang="en-US" sz="34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5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external </a:t>
            </a:r>
            <a:r>
              <a:rPr lang="en-US" sz="345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layer </a:t>
            </a:r>
            <a:endParaRPr lang="en-US" sz="3459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9" u="sng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466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pongy</a:t>
            </a:r>
            <a:r>
              <a:rPr lang="en-US" sz="346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(trabecular) – filled with bone marrow</a:t>
            </a:r>
            <a:endParaRPr lang="en-US" sz="346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75" y="2496175"/>
            <a:ext cx="8290874" cy="499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Shape 89"/>
          <p:cNvGrpSpPr/>
          <p:nvPr/>
        </p:nvGrpSpPr>
        <p:grpSpPr>
          <a:xfrm>
            <a:off x="3393395" y="2143826"/>
            <a:ext cx="1264383" cy="2674704"/>
            <a:chOff x="2289400" y="914400"/>
            <a:chExt cx="682399" cy="1311095"/>
          </a:xfrm>
        </p:grpSpPr>
        <p:cxnSp>
          <p:nvCxnSpPr>
            <p:cNvPr id="90" name="Shape 90"/>
            <p:cNvCxnSpPr>
              <a:stCxn id="91" idx="0"/>
              <a:endCxn id="91" idx="0"/>
            </p:cNvCxnSpPr>
            <p:nvPr/>
          </p:nvCxnSpPr>
          <p:spPr>
            <a:xfrm flipH="1">
              <a:off x="2514600" y="914400"/>
              <a:ext cx="457200" cy="1066800"/>
            </a:xfrm>
            <a:prstGeom prst="straightConnector1">
              <a:avLst/>
            </a:prstGeom>
            <a:noFill/>
            <a:ln w="38100" cap="flat" cmpd="sng">
              <a:solidFill>
                <a:srgbClr val="FAD165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92" name="Shape 92"/>
            <p:cNvSpPr/>
            <p:nvPr/>
          </p:nvSpPr>
          <p:spPr>
            <a:xfrm rot="-8771087">
              <a:off x="2333667" y="1952663"/>
              <a:ext cx="228564" cy="228564"/>
            </a:xfrm>
            <a:prstGeom prst="triangle">
              <a:avLst>
                <a:gd name="adj" fmla="val 50000"/>
              </a:avLst>
            </a:prstGeom>
            <a:solidFill>
              <a:srgbClr val="FAD165"/>
            </a:solidFill>
            <a:ln w="19050" cap="flat" cmpd="sng">
              <a:solidFill>
                <a:srgbClr val="FB4C2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00" r="31275"/>
          <a:stretch/>
        </p:blipFill>
        <p:spPr>
          <a:xfrm>
            <a:off x="1579879" y="-2289631"/>
            <a:ext cx="6751320" cy="94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37563</TotalTime>
  <Words>486</Words>
  <Application>Microsoft Office PowerPoint</Application>
  <PresentationFormat>Custom</PresentationFormat>
  <Paragraphs>150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Custom Theme</vt:lpstr>
      <vt:lpstr>Skeletal System</vt:lpstr>
      <vt:lpstr>Functions of the Skeletal System</vt:lpstr>
      <vt:lpstr>ORGANIZATION</vt:lpstr>
      <vt:lpstr>Axial Skeleton</vt:lpstr>
      <vt:lpstr>Don’t forget about cartilage</vt:lpstr>
      <vt:lpstr>Classifications of Bone</vt:lpstr>
      <vt:lpstr>PowerPoint Presentation</vt:lpstr>
      <vt:lpstr>Types of Bone Tissue</vt:lpstr>
      <vt:lpstr>PowerPoint Presentation</vt:lpstr>
      <vt:lpstr>BONE STRUCTURE - Long Bone</vt:lpstr>
      <vt:lpstr>Structure of a Long Bone</vt:lpstr>
      <vt:lpstr>Inside the Long Bone</vt:lpstr>
      <vt:lpstr>Cells of Bone Tissue </vt:lpstr>
      <vt:lpstr>PowerPoint Presentation</vt:lpstr>
      <vt:lpstr>Compact Bone</vt:lpstr>
      <vt:lpstr>PowerPoint Presentation</vt:lpstr>
      <vt:lpstr>PowerPoint Presentation</vt:lpstr>
      <vt:lpstr>Bone Remodeling</vt:lpstr>
      <vt:lpstr>Bone Fracture Types</vt:lpstr>
      <vt:lpstr>Bone Fracture Types</vt:lpstr>
      <vt:lpstr>Bone Fracture Types</vt:lpstr>
      <vt:lpstr>PowerPoint Presentation</vt:lpstr>
      <vt:lpstr>PowerPoint Presentation</vt:lpstr>
      <vt:lpstr>PowerPoint Presentation</vt:lpstr>
      <vt:lpstr>Vertebrae</vt:lpstr>
      <vt:lpstr>BONE DEVELOPMENT &amp; GROWTH</vt:lpstr>
      <vt:lpstr>Bone Growth</vt:lpstr>
      <vt:lpstr> Ossification Zones</vt:lpstr>
      <vt:lpstr>Growth of bone</vt:lpstr>
      <vt:lpstr>Bone Development &amp; Growth</vt:lpstr>
      <vt:lpstr>Regulation of bone growth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Wanninger</dc:creator>
  <cp:lastModifiedBy>Timothy Wanninger</cp:lastModifiedBy>
  <cp:revision>52</cp:revision>
  <dcterms:modified xsi:type="dcterms:W3CDTF">2018-02-08T20:45:52Z</dcterms:modified>
</cp:coreProperties>
</file>