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90" r:id="rId3"/>
    <p:sldId id="265" r:id="rId4"/>
    <p:sldId id="270" r:id="rId5"/>
    <p:sldId id="266" r:id="rId6"/>
    <p:sldId id="272" r:id="rId7"/>
    <p:sldId id="271" r:id="rId8"/>
    <p:sldId id="278" r:id="rId9"/>
    <p:sldId id="279" r:id="rId10"/>
    <p:sldId id="280" r:id="rId11"/>
    <p:sldId id="281" r:id="rId12"/>
    <p:sldId id="291" r:id="rId13"/>
    <p:sldId id="284" r:id="rId14"/>
    <p:sldId id="285" r:id="rId15"/>
    <p:sldId id="286" r:id="rId16"/>
    <p:sldId id="295" r:id="rId17"/>
    <p:sldId id="292" r:id="rId18"/>
    <p:sldId id="293" r:id="rId19"/>
    <p:sldId id="283" r:id="rId20"/>
    <p:sldId id="294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FEE0A-CA2D-41AF-8F97-85AE8191C8E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B991-D05F-4EAD-8F1E-398BE2A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62000"/>
            <a:ext cx="6772275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6-8 weeks for healthy longer for </a:t>
            </a:r>
            <a:r>
              <a:rPr lang="en-US" dirty="0" err="1" smtClean="0"/>
              <a:t>fermur</a:t>
            </a:r>
            <a:r>
              <a:rPr lang="en-US" baseline="0" dirty="0" smtClean="0"/>
              <a:t> elderly.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0148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5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1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3041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ligament tendon. Remember synovial one of 4 types of membranes in body. This one like serous but without epithelial membrane.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6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ligament tendon. Remember synovial one of 4 types of membranes in body. This one like serous but without epithelial membrane.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9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5898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3839"/>
            </a:lvl1pPr>
            <a:lvl2pPr lvl="1">
              <a:spcBef>
                <a:spcPts val="0"/>
              </a:spcBef>
              <a:buSzPct val="99224"/>
              <a:defRPr sz="3839"/>
            </a:lvl2pPr>
            <a:lvl3pPr lvl="2">
              <a:spcBef>
                <a:spcPts val="0"/>
              </a:spcBef>
              <a:buSzPct val="99224"/>
              <a:defRPr sz="3839"/>
            </a:lvl3pPr>
            <a:lvl4pPr lvl="3">
              <a:spcBef>
                <a:spcPts val="0"/>
              </a:spcBef>
              <a:buSzPct val="99224"/>
              <a:defRPr sz="3839"/>
            </a:lvl4pPr>
            <a:lvl5pPr lvl="4">
              <a:spcBef>
                <a:spcPts val="0"/>
              </a:spcBef>
              <a:buSzPct val="99224"/>
              <a:defRPr sz="3839"/>
            </a:lvl5pPr>
            <a:lvl6pPr lvl="5">
              <a:spcBef>
                <a:spcPts val="0"/>
              </a:spcBef>
              <a:buSzPct val="99224"/>
              <a:defRPr sz="3839"/>
            </a:lvl6pPr>
            <a:lvl7pPr lvl="6">
              <a:spcBef>
                <a:spcPts val="0"/>
              </a:spcBef>
              <a:buSzPct val="99224"/>
              <a:defRPr sz="3839"/>
            </a:lvl7pPr>
            <a:lvl8pPr lvl="7">
              <a:spcBef>
                <a:spcPts val="0"/>
              </a:spcBef>
              <a:buSzPct val="99224"/>
              <a:defRPr sz="3839"/>
            </a:lvl8pPr>
            <a:lvl9pPr lvl="8">
              <a:spcBef>
                <a:spcPts val="0"/>
              </a:spcBef>
              <a:buSzPct val="99224"/>
              <a:defRPr sz="3839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65760" y="1645921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399"/>
            </a:lvl1pPr>
            <a:lvl2pPr lvl="1">
              <a:spcBef>
                <a:spcPts val="0"/>
              </a:spcBef>
              <a:buSzPct val="98765"/>
              <a:defRPr sz="2399"/>
            </a:lvl2pPr>
            <a:lvl3pPr lvl="2">
              <a:spcBef>
                <a:spcPts val="0"/>
              </a:spcBef>
              <a:buSzPct val="98765"/>
              <a:defRPr sz="2399"/>
            </a:lvl3pPr>
            <a:lvl4pPr lvl="3">
              <a:spcBef>
                <a:spcPts val="0"/>
              </a:spcBef>
              <a:buSzPct val="98765"/>
              <a:defRPr sz="2399"/>
            </a:lvl4pPr>
            <a:lvl5pPr lvl="4">
              <a:spcBef>
                <a:spcPts val="0"/>
              </a:spcBef>
              <a:buSzPct val="98765"/>
              <a:defRPr sz="2399"/>
            </a:lvl5pPr>
            <a:lvl6pPr lvl="5">
              <a:spcBef>
                <a:spcPts val="0"/>
              </a:spcBef>
              <a:buSzPct val="98765"/>
              <a:defRPr sz="2399"/>
            </a:lvl6pPr>
            <a:lvl7pPr lvl="6">
              <a:spcBef>
                <a:spcPts val="0"/>
              </a:spcBef>
              <a:buSzPct val="98765"/>
              <a:defRPr sz="2399"/>
            </a:lvl7pPr>
            <a:lvl8pPr lvl="7">
              <a:spcBef>
                <a:spcPts val="0"/>
              </a:spcBef>
              <a:buSzPct val="98765"/>
              <a:defRPr sz="2399"/>
            </a:lvl8pPr>
            <a:lvl9pPr lvl="8">
              <a:spcBef>
                <a:spcPts val="0"/>
              </a:spcBef>
              <a:buSzPct val="98765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27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89A2-1C61-4851-9E9A-E92EDDF3344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4041-1E3F-48D7-B612-1CB286CB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etimes.co.uk/tto/public/article3233439.ec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94" y="1097280"/>
            <a:ext cx="7624928" cy="54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4864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84" y="2876977"/>
            <a:ext cx="8595360" cy="822960"/>
          </a:xfrm>
        </p:spPr>
        <p:txBody>
          <a:bodyPr/>
          <a:lstStyle/>
          <a:p>
            <a:r>
              <a:rPr lang="en-US" dirty="0" smtClean="0"/>
              <a:t>Opposition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392" y="216120"/>
            <a:ext cx="4289679" cy="6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49" y="626165"/>
            <a:ext cx="7354276" cy="56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synovial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52" y="1260467"/>
            <a:ext cx="6811430" cy="54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96" y="301572"/>
            <a:ext cx="5666049" cy="65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Structural 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20" b="1" dirty="0"/>
              <a:t>Fibrous joint- </a:t>
            </a:r>
            <a:r>
              <a:rPr lang="en-US" dirty="0" smtClean="0"/>
              <a:t>bones are joined by fibrous connective tissue.</a:t>
            </a:r>
          </a:p>
          <a:p>
            <a:r>
              <a:rPr lang="en-US" dirty="0" smtClean="0"/>
              <a:t>       - ex. Sutures, teeth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15" y="2678339"/>
            <a:ext cx="7419170" cy="40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Structural </a:t>
            </a:r>
            <a:r>
              <a:rPr lang="en-US" dirty="0" smtClean="0">
                <a:solidFill>
                  <a:srgbClr val="FF0000"/>
                </a:solidFill>
              </a:rPr>
              <a:t>classification of Joints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80" b="1" dirty="0"/>
              <a:t>Cartilaginous joint- </a:t>
            </a:r>
            <a:r>
              <a:rPr lang="en-US" dirty="0" smtClean="0"/>
              <a:t>Bones are in contact with </a:t>
            </a:r>
            <a:r>
              <a:rPr lang="en-US" dirty="0" smtClean="0"/>
              <a:t>each </a:t>
            </a:r>
            <a:r>
              <a:rPr lang="en-US" dirty="0" smtClean="0"/>
              <a:t>other through hyaline cartilage or fibrocartilage.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ex. IVD, Pubic symphysis, </a:t>
            </a:r>
            <a:r>
              <a:rPr lang="en-US" dirty="0" smtClean="0"/>
              <a:t>Sacrum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31" y="2784128"/>
            <a:ext cx="4541613" cy="40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Structural </a:t>
            </a:r>
            <a:r>
              <a:rPr lang="en-US" dirty="0" smtClean="0">
                <a:solidFill>
                  <a:srgbClr val="FF0000"/>
                </a:solidFill>
              </a:rPr>
              <a:t>classification of Joints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80" b="1" dirty="0" smtClean="0"/>
              <a:t>Synovial </a:t>
            </a:r>
            <a:r>
              <a:rPr lang="en-US" sz="2880" b="1" dirty="0"/>
              <a:t>Joint- </a:t>
            </a:r>
            <a:r>
              <a:rPr lang="en-US" dirty="0" smtClean="0"/>
              <a:t>the bones are not directly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connected</a:t>
            </a:r>
            <a:r>
              <a:rPr lang="en-US" dirty="0" smtClean="0"/>
              <a:t>. Fluid filled capsule.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- ex. Joints of movement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2" y="138601"/>
            <a:ext cx="5637016" cy="67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Repair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6" y="2228045"/>
            <a:ext cx="12122064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synovial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52" y="1260467"/>
            <a:ext cx="6811430" cy="54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1825635" y="438480"/>
            <a:ext cx="4909410" cy="4843800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32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Synovial Joints</a:t>
            </a:r>
          </a:p>
          <a:p>
            <a:endParaRPr sz="288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Ball and Socket</a:t>
            </a:r>
          </a:p>
          <a:p>
            <a:r>
              <a:rPr lang="en-US" sz="2880" dirty="0"/>
              <a:t>       </a:t>
            </a:r>
            <a:r>
              <a:rPr lang="en-US" sz="2880" dirty="0">
                <a:solidFill>
                  <a:srgbClr val="980000"/>
                </a:solidFill>
              </a:rPr>
              <a:t> (shoulder / hip)</a:t>
            </a:r>
          </a:p>
          <a:p>
            <a:endParaRPr sz="2880" dirty="0"/>
          </a:p>
          <a:p>
            <a:r>
              <a:rPr lang="en-US" sz="2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Hinge  </a:t>
            </a:r>
            <a:r>
              <a:rPr lang="en-US" sz="288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(elbow</a:t>
            </a:r>
            <a:r>
              <a:rPr lang="en-US" sz="2880" dirty="0">
                <a:solidFill>
                  <a:srgbClr val="980000"/>
                </a:solidFill>
              </a:rPr>
              <a:t>, knee)</a:t>
            </a:r>
          </a:p>
          <a:p>
            <a:endParaRPr sz="2880" dirty="0"/>
          </a:p>
          <a:p>
            <a:r>
              <a:rPr lang="en-US" sz="2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Pivot  </a:t>
            </a:r>
            <a:r>
              <a:rPr lang="en-US" sz="288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(lower arm)</a:t>
            </a:r>
          </a:p>
          <a:p>
            <a:endParaRPr sz="2880" dirty="0"/>
          </a:p>
          <a:p>
            <a:r>
              <a:rPr lang="en-US" sz="2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Saddle  </a:t>
            </a:r>
            <a:r>
              <a:rPr lang="en-US" sz="2880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(thumb) 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046" y="80820"/>
            <a:ext cx="3610079" cy="669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0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98320" y="1097281"/>
            <a:ext cx="8595360" cy="4937759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structural </a:t>
            </a:r>
            <a:r>
              <a:rPr lang="en-US" dirty="0" smtClean="0"/>
              <a:t>/ type of joint?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77" y="2285389"/>
            <a:ext cx="4070384" cy="4070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23" y="1579350"/>
            <a:ext cx="3746057" cy="2809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902" y="4388893"/>
            <a:ext cx="3270098" cy="24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07" y="655983"/>
            <a:ext cx="9217152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4294967295"/>
          </p:nvPr>
        </p:nvSpPr>
        <p:spPr>
          <a:xfrm>
            <a:off x="1737908" y="147646"/>
            <a:ext cx="5120009" cy="3622319"/>
          </a:xfrm>
          <a:prstGeom prst="rect">
            <a:avLst/>
          </a:prstGeom>
          <a:noFill/>
          <a:ln>
            <a:noFill/>
          </a:ln>
        </p:spPr>
        <p:txBody>
          <a:bodyPr vert="horz" lIns="34290" tIns="34290" rIns="34290" bIns="34290" rtlCol="0" anchor="t" anchorCtr="0">
            <a:noAutofit/>
          </a:bodyPr>
          <a:lstStyle/>
          <a:p>
            <a:pPr>
              <a:lnSpc>
                <a:spcPct val="107812"/>
              </a:lnSpc>
              <a:spcBef>
                <a:spcPts val="431"/>
              </a:spcBef>
              <a:buNone/>
            </a:pPr>
            <a:r>
              <a:rPr lang="en-US" sz="2700" b="1" dirty="0">
                <a:solidFill>
                  <a:srgbClr val="000000"/>
                </a:solidFill>
              </a:rPr>
              <a:t>OSTEOPOROSIS</a:t>
            </a:r>
            <a:r>
              <a:rPr lang="en-US" sz="2700" dirty="0">
                <a:solidFill>
                  <a:srgbClr val="000000"/>
                </a:solidFill>
              </a:rPr>
              <a:t>: Increased activity of osteoclasts cause a break down bone</a:t>
            </a:r>
            <a:r>
              <a:rPr lang="en-US" sz="2700" dirty="0"/>
              <a:t>, bones become more fragile </a:t>
            </a:r>
          </a:p>
          <a:p>
            <a:pPr>
              <a:lnSpc>
                <a:spcPct val="107812"/>
              </a:lnSpc>
              <a:spcBef>
                <a:spcPts val="431"/>
              </a:spcBef>
              <a:buNone/>
            </a:pPr>
            <a:endParaRPr sz="990" dirty="0"/>
          </a:p>
          <a:p>
            <a:pPr>
              <a:lnSpc>
                <a:spcPct val="107812"/>
              </a:lnSpc>
              <a:spcBef>
                <a:spcPts val="431"/>
              </a:spcBef>
              <a:buNone/>
            </a:pPr>
            <a:r>
              <a:rPr lang="en-US" sz="2700" dirty="0">
                <a:solidFill>
                  <a:srgbClr val="000000"/>
                </a:solidFill>
              </a:rPr>
              <a:t>The spongy bone especially becomes more porous</a:t>
            </a:r>
            <a:r>
              <a:rPr lang="en-US" sz="2700" dirty="0"/>
              <a:t>, especially spine and neck femur</a:t>
            </a:r>
            <a:endParaRPr lang="en-US" sz="2700" dirty="0">
              <a:solidFill>
                <a:srgbClr val="000000"/>
              </a:solidFill>
            </a:endParaRPr>
          </a:p>
          <a:p>
            <a:pPr>
              <a:lnSpc>
                <a:spcPct val="107812"/>
              </a:lnSpc>
              <a:spcBef>
                <a:spcPts val="431"/>
              </a:spcBef>
              <a:buNone/>
            </a:pPr>
            <a:endParaRPr sz="23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 l="23464" r="19346"/>
          <a:stretch/>
        </p:blipFill>
        <p:spPr>
          <a:xfrm>
            <a:off x="7259070" y="935775"/>
            <a:ext cx="3271073" cy="467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 descr="osteoporosis.jpg"/>
          <p:cNvPicPr preferRelativeResize="0"/>
          <p:nvPr/>
        </p:nvPicPr>
        <p:blipFill rotWithShape="1">
          <a:blip r:embed="rId4">
            <a:alphaModFix/>
          </a:blip>
          <a:srcRect t="16247"/>
          <a:stretch/>
        </p:blipFill>
        <p:spPr>
          <a:xfrm>
            <a:off x="1737908" y="3609472"/>
            <a:ext cx="5414216" cy="297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1911675" y="184208"/>
            <a:ext cx="7441200" cy="75897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r>
              <a:rPr lang="en-US" sz="3240"/>
              <a:t>Why do older people break their hips?</a:t>
            </a:r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190" y="982766"/>
            <a:ext cx="5640548" cy="478914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7622153" y="1084591"/>
            <a:ext cx="2628450" cy="236924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r>
              <a:rPr lang="en-US" sz="1620">
                <a:solidFill>
                  <a:srgbClr val="5F5F5F"/>
                </a:solidFill>
                <a:highlight>
                  <a:srgbClr val="FFFFFF"/>
                </a:highlight>
              </a:rPr>
              <a:t>A femoral neck fracture is common among  older adults and can be related to osteoporosis. This  type of fracture may cause a complication because the break usually cuts off the  blood supply to the head of the femur. </a:t>
            </a:r>
          </a:p>
        </p:txBody>
      </p:sp>
      <p:pic>
        <p:nvPicPr>
          <p:cNvPr id="478" name="Shape 478" descr="hip-fracture-rep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208" y="3784343"/>
            <a:ext cx="4763609" cy="307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6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Osteomalacia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Poorly mineralized bones, pain in bones.</a:t>
            </a:r>
          </a:p>
          <a:p>
            <a:endParaRPr lang="en-US" dirty="0"/>
          </a:p>
          <a:p>
            <a:r>
              <a:rPr lang="en-US" dirty="0" smtClean="0"/>
              <a:t>Rickets- in children. Bowed legs and deformities.</a:t>
            </a:r>
          </a:p>
          <a:p>
            <a:endParaRPr lang="en-US" dirty="0"/>
          </a:p>
          <a:p>
            <a:r>
              <a:rPr lang="en-US" dirty="0" smtClean="0"/>
              <a:t>Caused by insufficient calcium or </a:t>
            </a:r>
          </a:p>
          <a:p>
            <a:r>
              <a:rPr lang="en-US" dirty="0" smtClean="0"/>
              <a:t>vitamin D in diet.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94" y="3113999"/>
            <a:ext cx="2726055" cy="38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798320" y="274320"/>
            <a:ext cx="8595450" cy="822960"/>
          </a:xfrm>
          <a:prstGeom prst="rect">
            <a:avLst/>
          </a:prstGeom>
        </p:spPr>
        <p:txBody>
          <a:bodyPr vert="horz" lIns="82283" tIns="82283" rIns="82283" bIns="82283" rtlCol="0" anchor="t" anchorCtr="0">
            <a:noAutofit/>
          </a:bodyPr>
          <a:lstStyle/>
          <a:p>
            <a:r>
              <a:rPr lang="en-US"/>
              <a:t>4. Rickets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1798320" y="1016573"/>
            <a:ext cx="8595450" cy="1740419"/>
          </a:xfrm>
          <a:prstGeom prst="rect">
            <a:avLst/>
          </a:prstGeom>
        </p:spPr>
        <p:txBody>
          <a:bodyPr vert="horz" lIns="82283" tIns="82283" rIns="82283" bIns="82283" rtlCol="0" anchor="t" anchorCtr="0">
            <a:noAutofit/>
          </a:bodyPr>
          <a:lstStyle/>
          <a:p>
            <a:pPr>
              <a:buClr>
                <a:schemeClr val="dk1"/>
              </a:buClr>
              <a:buSzPct val="110000"/>
              <a:buNone/>
            </a:pPr>
            <a:r>
              <a:rPr lang="en-US"/>
              <a:t>This preventable bone disease affects young children and is caused by a deficiency of the nutrient vitamin D. Rickets causes weak, brittle bones that fracture easily and bone and muscle pain.</a:t>
            </a:r>
          </a:p>
          <a:p>
            <a:pPr>
              <a:buNone/>
            </a:pPr>
            <a:endParaRPr/>
          </a:p>
        </p:txBody>
      </p:sp>
      <p:pic>
        <p:nvPicPr>
          <p:cNvPr id="492" name="Shape 492" descr="_64747000_ricke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258" y="3009442"/>
            <a:ext cx="2675183" cy="35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 descr="336139-412862-567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7055" y="3053138"/>
            <a:ext cx="2953733" cy="3710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1797263" y="273465"/>
            <a:ext cx="8655524" cy="1078335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80"/>
              <a:t>4. </a:t>
            </a:r>
            <a:r>
              <a:rPr lang="en-US" sz="2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Rheumatoid arthritis is an autoimmune disease which causes joint stiffness and bone deformity</a:t>
            </a:r>
          </a:p>
        </p:txBody>
      </p:sp>
      <p:pic>
        <p:nvPicPr>
          <p:cNvPr id="484" name="Shape 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216" y="1373085"/>
            <a:ext cx="7527239" cy="51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2804161" y="6309360"/>
            <a:ext cx="6470729" cy="441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 </a:t>
            </a:r>
            <a:r>
              <a:rPr lang="en-US" sz="1679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http://www.thetimes.co.uk/tto/public/article3233439.ece</a:t>
            </a:r>
            <a:r>
              <a:rPr lang="en-US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91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1" y="428965"/>
            <a:ext cx="5678307" cy="62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28" y="1733359"/>
            <a:ext cx="8467344" cy="47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303</Words>
  <Application>Microsoft Office PowerPoint</Application>
  <PresentationFormat>Widescreen</PresentationFormat>
  <Paragraphs>49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Bone Repair</vt:lpstr>
      <vt:lpstr>Fracture Repair </vt:lpstr>
      <vt:lpstr>PowerPoint Presentation</vt:lpstr>
      <vt:lpstr>PowerPoint Presentation</vt:lpstr>
      <vt:lpstr>Osteomalacia</vt:lpstr>
      <vt:lpstr>4. Rickets</vt:lpstr>
      <vt:lpstr>4. Rheumatoid arthritis is an autoimmune disease which causes joint stiffness and bone deformity</vt:lpstr>
      <vt:lpstr>PowerPoint Presentation</vt:lpstr>
      <vt:lpstr>PowerPoint Presentation</vt:lpstr>
      <vt:lpstr>PowerPoint Presentation</vt:lpstr>
      <vt:lpstr>Opposition</vt:lpstr>
      <vt:lpstr>PowerPoint Presentation</vt:lpstr>
      <vt:lpstr>PowerPoint Presentation</vt:lpstr>
      <vt:lpstr>The synovial joint</vt:lpstr>
      <vt:lpstr>PowerPoint Presentation</vt:lpstr>
      <vt:lpstr>PowerPoint Presentation</vt:lpstr>
      <vt:lpstr>Structural classification</vt:lpstr>
      <vt:lpstr>Structural classification of Joints</vt:lpstr>
      <vt:lpstr>Structural classification of Joints</vt:lpstr>
      <vt:lpstr>The synovial joint</vt:lpstr>
      <vt:lpstr>PowerPoint Presentation</vt:lpstr>
      <vt:lpstr>Practice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Play a  Radiologist</dc:title>
  <dc:creator>Timothy Wanninger</dc:creator>
  <cp:lastModifiedBy>Timothy Wanninger</cp:lastModifiedBy>
  <cp:revision>14</cp:revision>
  <dcterms:created xsi:type="dcterms:W3CDTF">2017-10-02T18:26:45Z</dcterms:created>
  <dcterms:modified xsi:type="dcterms:W3CDTF">2018-02-12T17:52:26Z</dcterms:modified>
</cp:coreProperties>
</file>