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300" r:id="rId6"/>
    <p:sldId id="260" r:id="rId7"/>
    <p:sldId id="261" r:id="rId8"/>
    <p:sldId id="262" r:id="rId9"/>
    <p:sldId id="263" r:id="rId10"/>
    <p:sldId id="264" r:id="rId11"/>
    <p:sldId id="286" r:id="rId12"/>
    <p:sldId id="292" r:id="rId13"/>
    <p:sldId id="287" r:id="rId14"/>
    <p:sldId id="304" r:id="rId15"/>
    <p:sldId id="305" r:id="rId16"/>
    <p:sldId id="306" r:id="rId17"/>
    <p:sldId id="265" r:id="rId18"/>
    <p:sldId id="296" r:id="rId19"/>
    <p:sldId id="302" r:id="rId20"/>
    <p:sldId id="303" r:id="rId21"/>
    <p:sldId id="297" r:id="rId22"/>
    <p:sldId id="298" r:id="rId23"/>
    <p:sldId id="299" r:id="rId24"/>
    <p:sldId id="301" r:id="rId25"/>
    <p:sldId id="288" r:id="rId26"/>
    <p:sldId id="293" r:id="rId27"/>
    <p:sldId id="289" r:id="rId28"/>
    <p:sldId id="290" r:id="rId29"/>
    <p:sldId id="291" r:id="rId30"/>
    <p:sldId id="294" r:id="rId31"/>
    <p:sldId id="295" r:id="rId32"/>
    <p:sldId id="307" r:id="rId33"/>
    <p:sldId id="314" r:id="rId34"/>
    <p:sldId id="308" r:id="rId35"/>
    <p:sldId id="310" r:id="rId36"/>
    <p:sldId id="315" r:id="rId37"/>
    <p:sldId id="312" r:id="rId38"/>
    <p:sldId id="316" r:id="rId39"/>
    <p:sldId id="311" r:id="rId40"/>
    <p:sldId id="309" r:id="rId41"/>
    <p:sldId id="317" r:id="rId42"/>
    <p:sldId id="318" r:id="rId43"/>
    <p:sldId id="319" r:id="rId44"/>
    <p:sldId id="320" r:id="rId45"/>
    <p:sldId id="321" r:id="rId46"/>
    <p:sldId id="322" r:id="rId47"/>
    <p:sldId id="32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29075-0B91-46BF-943F-51C78899F7E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B3D9-83D9-4F3D-AB4B-35786728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37A1-829E-4310-8798-2B268AF85E3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8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90F2DA-DBBF-4FBD-ACB9-F34E53EADEE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3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8812BB-F9D1-43CB-B4A3-0FD4B7E00F80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0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1432BD-2062-4EE7-A111-4CA152367667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8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99634-E3C5-42E9-9878-107E9836FAA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4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8ACD3C-3CBC-4FB1-993F-1FEC060549FD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9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C4123C-2587-4CE6-BF9A-EE39AEC2FED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EA0182-AF07-4C57-B527-8E6B5A788B35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0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Negatively charged</a:t>
            </a:r>
            <a:r>
              <a:rPr lang="en-US" baseline="0" dirty="0" smtClean="0"/>
              <a:t> proteins. K+ IS more leaky.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B3D9-83D9-4F3D-AB4B-35786728BB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5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trillion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EB63-80A2-43E3-83F3-3827CEEEB34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72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C6E53F-A7A9-42ED-8410-A566C75BAD8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What</a:t>
            </a:r>
            <a:r>
              <a:rPr lang="en-US" altLang="en-US" baseline="0" dirty="0" smtClean="0">
                <a:latin typeface="Arial" panose="020B0604020202020204" pitchFamily="34" charset="0"/>
              </a:rPr>
              <a:t> could effectors be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5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8024CD-C9E0-42AD-82FE-2F3D4EADAE60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0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C3548E-69B2-4FD2-A75C-20A6CEC4237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2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0E10B2-D7BC-4956-BB3F-1F7EF3C9FC2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8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0E10B2-D7BC-4956-BB3F-1F7EF3C9FC2F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8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0E10B2-D7BC-4956-BB3F-1F7EF3C9FC2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Atp</a:t>
            </a:r>
            <a:r>
              <a:rPr lang="en-US" dirty="0" smtClean="0"/>
              <a:t>- active transport</a:t>
            </a:r>
            <a:r>
              <a:rPr lang="en-US" baseline="0" dirty="0" smtClean="0"/>
              <a:t> proteins- neurotransmitters in crease SA graded potentials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B3D9-83D9-4F3D-AB4B-35786728BB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5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9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7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2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774D-CDF6-4B55-90C3-8995AC3D0BD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1020-F49A-4CAF-A363-5704C59C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3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KMArkvCT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57400" y="5334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Histology of neural tissue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28800" y="1744664"/>
            <a:ext cx="86106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/>
              <a:t>Two types of neural cells in the nervous system:</a:t>
            </a:r>
          </a:p>
          <a:p>
            <a:pPr lvl="1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i="1" dirty="0">
                <a:solidFill>
                  <a:srgbClr val="0000FF"/>
                </a:solidFill>
              </a:rPr>
              <a:t>Neurons</a:t>
            </a:r>
            <a:r>
              <a:rPr lang="en-US" altLang="en-US" sz="2800" dirty="0"/>
              <a:t> - For processing,</a:t>
            </a:r>
            <a:r>
              <a:rPr lang="en-US" altLang="en-US" sz="1800" dirty="0"/>
              <a:t> </a:t>
            </a:r>
            <a:r>
              <a:rPr lang="en-US" altLang="en-US" sz="2800" dirty="0"/>
              <a:t>transfer, and storage of information</a:t>
            </a:r>
          </a:p>
          <a:p>
            <a:pPr lvl="1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i="1" dirty="0">
                <a:solidFill>
                  <a:srgbClr val="0000FF"/>
                </a:solidFill>
              </a:rPr>
              <a:t>Neuroglia</a:t>
            </a:r>
            <a:r>
              <a:rPr lang="en-US" altLang="en-US" sz="2800" dirty="0"/>
              <a:t> – For support, regulation &amp; protection of neurons</a:t>
            </a:r>
            <a:endParaRPr lang="en-US" altLang="en-US" sz="2800" i="1" dirty="0"/>
          </a:p>
          <a:p>
            <a:pPr lvl="1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15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886200" y="3048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/>
              <a:t>Neuron structure</a:t>
            </a:r>
          </a:p>
        </p:txBody>
      </p:sp>
      <p:pic>
        <p:nvPicPr>
          <p:cNvPr id="19459" name="Picture 5" descr="1303ReviewNeuronStruc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700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886200" y="3048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dirty="0"/>
              <a:t>Neuron processes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1371601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Dendrites- short, highly branched extensions close to the cell body</a:t>
            </a:r>
          </a:p>
          <a:p>
            <a:pPr lvl="1" algn="l"/>
            <a:r>
              <a:rPr lang="en-US" dirty="0"/>
              <a:t>- Increase Surface area for sensory reception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2. Axons- each neuron has one axon. </a:t>
            </a:r>
          </a:p>
          <a:p>
            <a:pPr algn="l"/>
            <a:r>
              <a:rPr lang="en-US" dirty="0"/>
              <a:t>       - Generate and transmit AP away from cell body</a:t>
            </a:r>
          </a:p>
          <a:p>
            <a:pPr algn="l"/>
            <a:r>
              <a:rPr lang="en-US" dirty="0"/>
              <a:t>       - Can be long. Longest cell of your body is the axon of the motor neuron to your big toe from your back.</a:t>
            </a:r>
          </a:p>
          <a:p>
            <a:pPr algn="l"/>
            <a:r>
              <a:rPr lang="en-US" dirty="0"/>
              <a:t>       - Ends in the axon terminals- release neurotransmitters which can either excite or inhibit the nearby cells.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Bundles of neuron processes are called:</a:t>
            </a:r>
          </a:p>
          <a:p>
            <a:pPr marL="342900" indent="-342900">
              <a:buFontTx/>
              <a:buChar char="-"/>
            </a:pPr>
            <a:r>
              <a:rPr lang="en-US" dirty="0"/>
              <a:t>Tracts- in the CNS</a:t>
            </a:r>
          </a:p>
          <a:p>
            <a:pPr marL="342900" indent="-342900">
              <a:buFontTx/>
              <a:buChar char="-"/>
            </a:pPr>
            <a:r>
              <a:rPr lang="en-US" dirty="0"/>
              <a:t>Nerves – in the PNS</a:t>
            </a:r>
          </a:p>
        </p:txBody>
      </p:sp>
    </p:spTree>
    <p:extLst>
      <p:ext uri="{BB962C8B-B14F-4D97-AF65-F5344CB8AC3E}">
        <p14:creationId xmlns:p14="http://schemas.microsoft.com/office/powerpoint/2010/main" val="3905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886200" y="3048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/>
              <a:t>Neuron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1371601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Can live up to 100 years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Amitotic- lose their ability to divide once assigned a role.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High metabolism rate- need lots of oxygen and glucose, will die within minutes.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Cell Body- Nucleus and cytoplasm AKA Soma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Form clusters in the body</a:t>
            </a:r>
          </a:p>
          <a:p>
            <a:pPr algn="l"/>
            <a:r>
              <a:rPr lang="en-US" dirty="0"/>
              <a:t>		- called nuclei in CNS</a:t>
            </a:r>
          </a:p>
          <a:p>
            <a:pPr algn="l"/>
            <a:r>
              <a:rPr lang="en-US" dirty="0"/>
              <a:t>		- called ganglia in the PNS</a:t>
            </a:r>
          </a:p>
        </p:txBody>
      </p:sp>
    </p:spTree>
    <p:extLst>
      <p:ext uri="{BB962C8B-B14F-4D97-AF65-F5344CB8AC3E}">
        <p14:creationId xmlns:p14="http://schemas.microsoft.com/office/powerpoint/2010/main" val="2513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back to your pictures of the neuron that you drew, what are the main parts of a neuron?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0063"/>
            <a:ext cx="11265291" cy="50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Cell body- nucleus, ER, Golgi, Mitochondria</a:t>
            </a:r>
          </a:p>
          <a:p>
            <a:pPr lvl="1"/>
            <a:r>
              <a:rPr lang="en-US" dirty="0" smtClean="0"/>
              <a:t>Most located in the CNS</a:t>
            </a:r>
          </a:p>
          <a:p>
            <a:pPr lvl="2"/>
            <a:r>
              <a:rPr lang="en-US" dirty="0" smtClean="0"/>
              <a:t>Nuclei  in the CNS</a:t>
            </a:r>
          </a:p>
          <a:p>
            <a:pPr lvl="2"/>
            <a:r>
              <a:rPr lang="en-US" dirty="0" smtClean="0"/>
              <a:t>Ganglia in the PNS</a:t>
            </a:r>
          </a:p>
          <a:p>
            <a:r>
              <a:rPr lang="en-US" dirty="0" smtClean="0"/>
              <a:t>Dendrites- Impulses toward cell body (not action potentials)</a:t>
            </a:r>
          </a:p>
          <a:p>
            <a:pPr lvl="1"/>
            <a:r>
              <a:rPr lang="en-US" dirty="0" smtClean="0"/>
              <a:t>Highly branched</a:t>
            </a:r>
          </a:p>
          <a:p>
            <a:pPr lvl="1"/>
            <a:r>
              <a:rPr lang="en-US" dirty="0" smtClean="0"/>
              <a:t>short in motor neurons, long in sensory neurons</a:t>
            </a:r>
          </a:p>
          <a:p>
            <a:pPr lvl="1"/>
            <a:r>
              <a:rPr lang="en-US" dirty="0" smtClean="0"/>
              <a:t>No myelin sheath </a:t>
            </a:r>
          </a:p>
          <a:p>
            <a:r>
              <a:rPr lang="en-US" dirty="0" smtClean="0"/>
              <a:t>Axon- impulses (AP) away from cell body</a:t>
            </a:r>
          </a:p>
          <a:p>
            <a:pPr lvl="1"/>
            <a:r>
              <a:rPr lang="en-US" dirty="0" smtClean="0"/>
              <a:t>Only one in every neuron, beginning at hillock</a:t>
            </a:r>
          </a:p>
          <a:p>
            <a:pPr lvl="1"/>
            <a:r>
              <a:rPr lang="en-US" dirty="0" smtClean="0"/>
              <a:t>End as thousands of axon terminal branches</a:t>
            </a:r>
          </a:p>
          <a:p>
            <a:pPr lvl="2"/>
            <a:r>
              <a:rPr lang="en-US" dirty="0"/>
              <a:t>release neurotransmitters which can either excite or inhibit the nearby cells.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Neuroglia (glial cells)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62200" y="1219201"/>
            <a:ext cx="7772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CNS neuroglia: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astrocytes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oligodendrocytes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microglia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ependymal cells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0" y="4495801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PNS neuroglia: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Schwann cells (neurolemmocytes)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satellite cells</a:t>
            </a:r>
          </a:p>
        </p:txBody>
      </p:sp>
    </p:spTree>
    <p:extLst>
      <p:ext uri="{BB962C8B-B14F-4D97-AF65-F5344CB8AC3E}">
        <p14:creationId xmlns:p14="http://schemas.microsoft.com/office/powerpoint/2010/main" val="6049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8_04NeurogliaCN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7239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934200" y="2438400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1" i="1" dirty="0">
                <a:solidFill>
                  <a:srgbClr val="0000FF"/>
                </a:solidFill>
              </a:rPr>
              <a:t>Astrocytes</a:t>
            </a:r>
            <a:r>
              <a:rPr lang="en-US" altLang="en-US" b="1" dirty="0"/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create </a:t>
            </a:r>
            <a:r>
              <a:rPr lang="en-US" altLang="en-US" dirty="0"/>
              <a:t>“blood-brain barrier”</a:t>
            </a:r>
          </a:p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Anchor neurons nearby blood supply.</a:t>
            </a:r>
            <a:endParaRPr lang="en-US" altLang="en-US" dirty="0"/>
          </a:p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/>
              <a:t>Recycle neurotransmitters and ions </a:t>
            </a:r>
          </a:p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/>
              <a:t>May participate in brain processing</a:t>
            </a:r>
          </a:p>
        </p:txBody>
      </p:sp>
    </p:spTree>
    <p:extLst>
      <p:ext uri="{BB962C8B-B14F-4D97-AF65-F5344CB8AC3E}">
        <p14:creationId xmlns:p14="http://schemas.microsoft.com/office/powerpoint/2010/main" val="28161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Blood Brain Barrier</a:t>
            </a:r>
            <a:endParaRPr lang="en-US" dirty="0"/>
          </a:p>
        </p:txBody>
      </p:sp>
      <p:pic>
        <p:nvPicPr>
          <p:cNvPr id="5" name="PBKMArkvCT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0391" cy="6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Nervous System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267201" y="2362200"/>
          <a:ext cx="38131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4342857" imgH="4685714" progId="PhotoshopElements.Image.2">
                  <p:embed/>
                </p:oleObj>
              </mc:Choice>
              <mc:Fallback>
                <p:oleObj name="Image" r:id="rId4" imgW="4342857" imgH="4685714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362200"/>
                        <a:ext cx="38131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Blood Brain Barrier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876" y="3611852"/>
            <a:ext cx="6693089" cy="32461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by:</a:t>
            </a:r>
          </a:p>
          <a:p>
            <a:pPr lvl="1"/>
            <a:r>
              <a:rPr lang="en-US" dirty="0" smtClean="0"/>
              <a:t>1. Tight junction between blood vessel endothelial cells</a:t>
            </a:r>
          </a:p>
          <a:p>
            <a:pPr lvl="1"/>
            <a:r>
              <a:rPr lang="en-US" dirty="0" smtClean="0"/>
              <a:t>2. Astrocytes “feet” add additional protection</a:t>
            </a:r>
          </a:p>
          <a:p>
            <a:pPr lvl="1"/>
            <a:endParaRPr lang="en-US" dirty="0"/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Protections of brain from toxins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8_04NeurogliaCN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400"/>
            <a:ext cx="80676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543800" y="2819401"/>
            <a:ext cx="3124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</a:rPr>
              <a:t>Oligodendrocytes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/>
              <a:t> create </a:t>
            </a:r>
            <a:r>
              <a:rPr lang="en-US" altLang="en-US" i="1" dirty="0"/>
              <a:t>myelin sheath</a:t>
            </a:r>
            <a:r>
              <a:rPr lang="en-US" altLang="en-US" dirty="0"/>
              <a:t> around thicker axons of neurons in the CNS. -------</a:t>
            </a:r>
            <a:r>
              <a:rPr lang="en-US" altLang="en-US" i="1" dirty="0"/>
              <a:t>Myelinated</a:t>
            </a:r>
            <a:r>
              <a:rPr lang="en-US" altLang="en-US" dirty="0"/>
              <a:t> axons transmit impulses faster than </a:t>
            </a:r>
            <a:r>
              <a:rPr lang="en-US" altLang="en-US" i="1" dirty="0"/>
              <a:t>unmyelinated</a:t>
            </a:r>
            <a:r>
              <a:rPr lang="en-US" altLang="en-US" dirty="0"/>
              <a:t> axons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315200" y="4835526"/>
            <a:ext cx="3124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</a:rPr>
              <a:t>Microglia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/>
              <a:t> “brain macrophages”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/>
              <a:t> phagocytize cellular wastes &amp; pathogens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/>
              <a:t>Monitor nearby neuron health.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0" y="5105401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3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8_04NeurogliaCN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33400"/>
            <a:ext cx="80676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391400" y="2887664"/>
            <a:ext cx="3276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FF"/>
                </a:solidFill>
              </a:rPr>
              <a:t>Ependymal cells</a:t>
            </a:r>
          </a:p>
          <a:p>
            <a:pPr algn="l" eaLnBrk="1" hangingPunct="1">
              <a:buFontTx/>
              <a:buChar char="•"/>
            </a:pPr>
            <a:r>
              <a:rPr lang="en-US" altLang="en-US" dirty="0"/>
              <a:t> line ventricles of brain &amp; central canal of spinal cord</a:t>
            </a:r>
          </a:p>
          <a:p>
            <a:pPr algn="l" eaLnBrk="1" hangingPunct="1">
              <a:buFontTx/>
              <a:buChar char="•"/>
            </a:pPr>
            <a:r>
              <a:rPr lang="en-US" altLang="en-US" dirty="0"/>
              <a:t> produce, monitor &amp; help circulate CSF (cerebrospinal fluid)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6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Cerebrospinal fluid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cavities of brain and spinal cord</a:t>
            </a:r>
          </a:p>
          <a:p>
            <a:r>
              <a:rPr lang="en-US" dirty="0" smtClean="0"/>
              <a:t>Liquid cushion for CNS</a:t>
            </a:r>
          </a:p>
          <a:p>
            <a:pPr lvl="1"/>
            <a:r>
              <a:rPr lang="en-US" dirty="0" smtClean="0"/>
              <a:t>Reduces weight by 97% by allowing it to float</a:t>
            </a:r>
          </a:p>
          <a:p>
            <a:pPr lvl="2"/>
            <a:r>
              <a:rPr lang="en-US" dirty="0" smtClean="0"/>
              <a:t>Prevents the delicate tissue from crushing under its own weight.</a:t>
            </a:r>
          </a:p>
          <a:p>
            <a:pPr lvl="1"/>
            <a:r>
              <a:rPr lang="en-US" dirty="0" smtClean="0"/>
              <a:t>Also provides some nourishment</a:t>
            </a:r>
          </a:p>
          <a:p>
            <a:r>
              <a:rPr lang="en-US" dirty="0" smtClean="0"/>
              <a:t>Replaced </a:t>
            </a:r>
            <a:r>
              <a:rPr lang="en-US" dirty="0" smtClean="0"/>
              <a:t>every 8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 of the 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Schwann cells- Create myelin sheath in the PNS. Can possibly aid in regeneration of peripheral nerve.</a:t>
            </a:r>
          </a:p>
          <a:p>
            <a:endParaRPr lang="en-US" dirty="0"/>
          </a:p>
          <a:p>
            <a:r>
              <a:rPr lang="en-US" dirty="0" smtClean="0"/>
              <a:t>Satellite cells- Surround peripheral neuron cell bodies and anchor them </a:t>
            </a:r>
          </a:p>
        </p:txBody>
      </p:sp>
    </p:spTree>
    <p:extLst>
      <p:ext uri="{BB962C8B-B14F-4D97-AF65-F5344CB8AC3E}">
        <p14:creationId xmlns:p14="http://schemas.microsoft.com/office/powerpoint/2010/main" val="7337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310StrucClassNeuron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Classification of neurons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057400" y="914401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Structural classification</a:t>
            </a:r>
            <a:r>
              <a:rPr lang="en-US" altLang="en-US" sz="2400"/>
              <a:t> based on number of processes coming off of the cell body:</a:t>
            </a:r>
          </a:p>
        </p:txBody>
      </p:sp>
    </p:spTree>
    <p:extLst>
      <p:ext uri="{BB962C8B-B14F-4D97-AF65-F5344CB8AC3E}">
        <p14:creationId xmlns:p14="http://schemas.microsoft.com/office/powerpoint/2010/main" val="17310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Classification of neurons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0" y="7620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Functional classification</a:t>
            </a:r>
            <a:r>
              <a:rPr lang="en-US" altLang="en-US" sz="2400"/>
              <a:t> based on type of information &amp; direction of information transmission:</a:t>
            </a:r>
          </a:p>
        </p:txBody>
      </p:sp>
      <p:sp>
        <p:nvSpPr>
          <p:cNvPr id="771076" name="Text Box 4"/>
          <p:cNvSpPr txBox="1">
            <a:spLocks noChangeArrowheads="1"/>
          </p:cNvSpPr>
          <p:nvPr/>
        </p:nvSpPr>
        <p:spPr bwMode="auto">
          <a:xfrm>
            <a:off x="1524000" y="15240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Sensory (afferent) neurons</a:t>
            </a:r>
            <a:r>
              <a:rPr lang="en-US" altLang="en-US" dirty="0"/>
              <a:t> – 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transmit sensory information from receptors of PNS </a:t>
            </a:r>
            <a:r>
              <a:rPr lang="en-US" altLang="en-US" i="1" dirty="0"/>
              <a:t>towards the CNS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most sensory neurons are unipolar, a few are bipolar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Motor (efferent) neurons</a:t>
            </a:r>
            <a:r>
              <a:rPr lang="en-US" altLang="en-US" dirty="0"/>
              <a:t> – 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transmit motor information </a:t>
            </a:r>
            <a:r>
              <a:rPr lang="en-US" altLang="en-US" i="1" dirty="0"/>
              <a:t>from the CNS to effectors</a:t>
            </a:r>
            <a:r>
              <a:rPr lang="en-US" altLang="en-US" dirty="0"/>
              <a:t> (muscles/glands/adipose tissue) in the periphery of the body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all are multipolar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Association (interneurons)</a:t>
            </a:r>
            <a:r>
              <a:rPr lang="en-US" altLang="en-US" dirty="0"/>
              <a:t> –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transmit information </a:t>
            </a:r>
            <a:r>
              <a:rPr lang="en-US" altLang="en-US" i="1" dirty="0"/>
              <a:t>between</a:t>
            </a:r>
            <a:r>
              <a:rPr lang="en-US" altLang="en-US" dirty="0"/>
              <a:t> neurons within the CNS; analyze inputs, coordinate outputs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are the most common type of neuron (</a:t>
            </a:r>
            <a:r>
              <a:rPr lang="en-US" altLang="en-US" i="1" dirty="0"/>
              <a:t>20 billion</a:t>
            </a:r>
            <a:r>
              <a:rPr lang="en-US" altLang="en-US" dirty="0"/>
              <a:t>) 99%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are all multipolar</a:t>
            </a:r>
          </a:p>
        </p:txBody>
      </p:sp>
    </p:spTree>
    <p:extLst>
      <p:ext uri="{BB962C8B-B14F-4D97-AF65-F5344CB8AC3E}">
        <p14:creationId xmlns:p14="http://schemas.microsoft.com/office/powerpoint/2010/main" val="17461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algn="ctr" eaLnBrk="1" hangingPunct="1"/>
            <a:endParaRPr lang="en-US" altLang="en-US" smtClean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0" y="11430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90801" y="2463800"/>
            <a:ext cx="45878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Multipolar neuron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multiple dendrites &amp; single axon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most common type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99%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 smtClean="0"/>
              <a:t>Major neuron of </a:t>
            </a:r>
            <a:r>
              <a:rPr lang="en-US" altLang="en-US" sz="2400" dirty="0" smtClean="0"/>
              <a:t>CNS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 smtClean="0"/>
              <a:t>Motor neurons</a:t>
            </a:r>
            <a:endParaRPr lang="en-US" altLang="en-US" sz="2400" dirty="0"/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endParaRPr lang="en-US" altLang="en-US" sz="2400" dirty="0"/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637464" y="1219200"/>
          <a:ext cx="2268537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4" imgW="2514286" imgH="5765079" progId="PhotoshopElements.Image.2">
                  <p:embed/>
                </p:oleObj>
              </mc:Choice>
              <mc:Fallback>
                <p:oleObj name="Image" r:id="rId4" imgW="2514286" imgH="576507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4" y="1219200"/>
                        <a:ext cx="2268537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5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467601" y="0"/>
          <a:ext cx="2557463" cy="822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3" imgW="1752381" imgH="5638095" progId="PhotoshopElements.Image.2">
                  <p:embed/>
                </p:oleObj>
              </mc:Choice>
              <mc:Fallback>
                <p:oleObj name="Image" r:id="rId3" imgW="1752381" imgH="5638095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0"/>
                        <a:ext cx="2557463" cy="822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828800" y="2057400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Bipolar neuron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 two processes coming off cell body – one dendrite &amp; one axon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/>
              <a:t> only found in eye, ear &amp; nose</a:t>
            </a:r>
          </a:p>
        </p:txBody>
      </p:sp>
    </p:spTree>
    <p:extLst>
      <p:ext uri="{BB962C8B-B14F-4D97-AF65-F5344CB8AC3E}">
        <p14:creationId xmlns:p14="http://schemas.microsoft.com/office/powerpoint/2010/main" val="33552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0" y="601664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486400" y="1524000"/>
            <a:ext cx="411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Unipolar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neuron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single process coming off cell body, giving rise to dendrites (at one end) &amp; axon (making up rest of process)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Sensory neurons in PNS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057401" y="482600"/>
          <a:ext cx="2874963" cy="637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Image" r:id="rId4" imgW="2565079" imgH="5688889" progId="PhotoshopElements.Image.2">
                  <p:embed/>
                </p:oleObj>
              </mc:Choice>
              <mc:Fallback>
                <p:oleObj name="Image" r:id="rId4" imgW="2565079" imgH="568888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82600"/>
                        <a:ext cx="2874963" cy="637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5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It is estimated that the human brain contains </a:t>
            </a:r>
            <a:r>
              <a:rPr lang="en-US" dirty="0" smtClean="0">
                <a:effectLst/>
              </a:rPr>
              <a:t>100 </a:t>
            </a:r>
            <a:r>
              <a:rPr lang="en-US" dirty="0">
                <a:effectLst/>
              </a:rPr>
              <a:t>billion </a:t>
            </a:r>
            <a:r>
              <a:rPr lang="en-US" dirty="0" smtClean="0">
                <a:effectLst/>
              </a:rPr>
              <a:t>interneurons </a:t>
            </a:r>
            <a:r>
              <a:rPr lang="en-US" dirty="0">
                <a:effectLst/>
              </a:rPr>
              <a:t>averaging 1000 synapses on each; that is, some </a:t>
            </a:r>
            <a:r>
              <a:rPr lang="en-US" dirty="0" smtClean="0">
                <a:effectLst/>
              </a:rPr>
              <a:t>10</a:t>
            </a:r>
            <a:r>
              <a:rPr lang="en-US" baseline="30000" dirty="0" smtClean="0">
                <a:effectLst/>
              </a:rPr>
              <a:t>14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connections.  If you had 10</a:t>
            </a:r>
            <a:r>
              <a:rPr lang="en-US" baseline="30000" dirty="0">
                <a:effectLst/>
              </a:rPr>
              <a:t>14</a:t>
            </a:r>
            <a:r>
              <a:rPr lang="en-US" dirty="0">
                <a:effectLst/>
              </a:rPr>
              <a:t>  pennies, how much money would you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524000"/>
          </a:xfrm>
        </p:spPr>
        <p:txBody>
          <a:bodyPr/>
          <a:lstStyle/>
          <a:p>
            <a:r>
              <a:rPr lang="en-US" dirty="0" smtClean="0"/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Connective tissue of the CNS</a:t>
            </a:r>
          </a:p>
          <a:p>
            <a:pPr lvl="1"/>
            <a:r>
              <a:rPr lang="en-US" sz="2600" dirty="0"/>
              <a:t>Hold in CSF and blood vessels / protect</a:t>
            </a:r>
          </a:p>
          <a:p>
            <a:r>
              <a:rPr lang="en-US" sz="2600" dirty="0"/>
              <a:t>Dura Mater- tougher outer layer</a:t>
            </a:r>
          </a:p>
          <a:p>
            <a:pPr lvl="1"/>
            <a:r>
              <a:rPr lang="en-US" sz="2600" dirty="0"/>
              <a:t>Forms </a:t>
            </a:r>
            <a:r>
              <a:rPr lang="en-US" sz="2600" dirty="0" err="1"/>
              <a:t>falx</a:t>
            </a:r>
            <a:r>
              <a:rPr lang="en-US" sz="2600" dirty="0"/>
              <a:t> </a:t>
            </a:r>
            <a:r>
              <a:rPr lang="en-US" sz="2600" dirty="0" err="1"/>
              <a:t>cerebri</a:t>
            </a:r>
            <a:r>
              <a:rPr lang="en-US" sz="2600" dirty="0"/>
              <a:t> that dives into the longitudinal fissure. </a:t>
            </a:r>
          </a:p>
          <a:p>
            <a:r>
              <a:rPr lang="en-US" sz="2600" dirty="0"/>
              <a:t>Arachnoid Mater- Loose brain covering\</a:t>
            </a:r>
          </a:p>
          <a:p>
            <a:pPr lvl="1"/>
            <a:r>
              <a:rPr lang="en-US" sz="2600" dirty="0"/>
              <a:t> does not go into the sulci</a:t>
            </a:r>
          </a:p>
          <a:p>
            <a:pPr lvl="1"/>
            <a:r>
              <a:rPr lang="en-US" sz="2600" dirty="0"/>
              <a:t>Subarachnoid space- CSF</a:t>
            </a:r>
          </a:p>
          <a:p>
            <a:r>
              <a:rPr lang="en-US" sz="2600" dirty="0"/>
              <a:t>Pia mater- delicate covering that clings to brain with small arteries</a:t>
            </a:r>
          </a:p>
        </p:txBody>
      </p:sp>
    </p:spTree>
    <p:extLst>
      <p:ext uri="{BB962C8B-B14F-4D97-AF65-F5344CB8AC3E}">
        <p14:creationId xmlns:p14="http://schemas.microsoft.com/office/powerpoint/2010/main" val="58243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17738"/>
            <a:ext cx="8610600" cy="59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2576"/>
            <a:ext cx="37338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Lipid bilayer</a:t>
            </a:r>
          </a:p>
          <a:p>
            <a:pPr lvl="1"/>
            <a:r>
              <a:rPr lang="en-US" dirty="0" smtClean="0"/>
              <a:t>Inside is nonpolar</a:t>
            </a:r>
          </a:p>
          <a:p>
            <a:pPr lvl="1"/>
            <a:r>
              <a:rPr lang="en-US" dirty="0" smtClean="0"/>
              <a:t>Heads are polar</a:t>
            </a:r>
          </a:p>
          <a:p>
            <a:pPr lvl="1"/>
            <a:endParaRPr lang="en-US" dirty="0"/>
          </a:p>
          <a:p>
            <a:r>
              <a:rPr lang="en-US" dirty="0" smtClean="0"/>
              <a:t>Selectively permeable</a:t>
            </a:r>
          </a:p>
          <a:p>
            <a:endParaRPr lang="en-US" dirty="0"/>
          </a:p>
          <a:p>
            <a:r>
              <a:rPr lang="en-US" dirty="0" smtClean="0"/>
              <a:t>What can pass through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O2, CO2</a:t>
            </a:r>
          </a:p>
          <a:p>
            <a:pPr lvl="1"/>
            <a:endParaRPr lang="en-US" dirty="0"/>
          </a:p>
          <a:p>
            <a:r>
              <a:rPr lang="en-US" dirty="0" smtClean="0"/>
              <a:t>Everything else needs a protein</a:t>
            </a:r>
          </a:p>
          <a:p>
            <a:pPr lvl="1"/>
            <a:r>
              <a:rPr lang="en-US" dirty="0" smtClean="0"/>
              <a:t>Active or Passive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90688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Channels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902" y="251009"/>
            <a:ext cx="4652599" cy="6388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636" y="1690688"/>
            <a:ext cx="6550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Pathways through the cell membrane for ions or molecules</a:t>
            </a:r>
          </a:p>
          <a:p>
            <a:endParaRPr lang="en-US" dirty="0"/>
          </a:p>
          <a:p>
            <a:r>
              <a:rPr lang="en-US" dirty="0" smtClean="0"/>
              <a:t>Highly Specific for one or two molecules</a:t>
            </a:r>
          </a:p>
          <a:p>
            <a:endParaRPr lang="en-US" dirty="0"/>
          </a:p>
          <a:p>
            <a:r>
              <a:rPr lang="en-US" dirty="0" smtClean="0"/>
              <a:t>Can be blocked (gated) </a:t>
            </a:r>
          </a:p>
          <a:p>
            <a:r>
              <a:rPr lang="en-US" dirty="0"/>
              <a:t> </a:t>
            </a:r>
            <a:r>
              <a:rPr lang="en-US" dirty="0" smtClean="0"/>
              <a:t>     - Opened by either change in voltage, mechanical pressure, or chemical (ligand)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95" y="3808025"/>
            <a:ext cx="5692983" cy="28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76" y="2281172"/>
            <a:ext cx="4586991" cy="3440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potential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305095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Human body is neutral, but the </a:t>
            </a:r>
            <a:r>
              <a:rPr lang="en-US" sz="2400" dirty="0">
                <a:solidFill>
                  <a:srgbClr val="000000"/>
                </a:solidFill>
              </a:rPr>
              <a:t>difference in charge </a:t>
            </a:r>
            <a:r>
              <a:rPr lang="en-US" sz="2400" u="sng" dirty="0" smtClean="0">
                <a:solidFill>
                  <a:srgbClr val="000000"/>
                </a:solidFill>
              </a:rPr>
              <a:t>inside a cell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versus </a:t>
            </a:r>
            <a:r>
              <a:rPr lang="en-US" sz="2400" dirty="0" smtClean="0">
                <a:solidFill>
                  <a:srgbClr val="000000"/>
                </a:solidFill>
              </a:rPr>
              <a:t>outside is often not.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Measured </a:t>
            </a:r>
            <a:r>
              <a:rPr lang="en-US" sz="2400" dirty="0">
                <a:solidFill>
                  <a:srgbClr val="000000"/>
                </a:solidFill>
              </a:rPr>
              <a:t>in mV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Depolarize = become more positive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Repolarize = become more </a:t>
            </a:r>
            <a:r>
              <a:rPr lang="en-US" sz="2400" dirty="0" smtClean="0">
                <a:solidFill>
                  <a:srgbClr val="000000"/>
                </a:solidFill>
              </a:rPr>
              <a:t>negative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Hyperpolarize= negative past -70 mV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Resting membrane potential is about -70 mV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0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215" y="2758191"/>
            <a:ext cx="6812740" cy="4099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25" y="1690688"/>
            <a:ext cx="10515600" cy="4351338"/>
          </a:xfrm>
        </p:spPr>
        <p:txBody>
          <a:bodyPr/>
          <a:lstStyle/>
          <a:p>
            <a:r>
              <a:rPr lang="en-US" dirty="0" smtClean="0"/>
              <a:t>Nerves have a threshold to begin the action potential process</a:t>
            </a:r>
          </a:p>
          <a:p>
            <a:pPr lvl="1"/>
            <a:r>
              <a:rPr lang="en-US" dirty="0" smtClean="0"/>
              <a:t>Once an AP begins = ALL or NONE</a:t>
            </a:r>
          </a:p>
          <a:p>
            <a:pPr lvl="1"/>
            <a:endParaRPr lang="en-US" dirty="0"/>
          </a:p>
          <a:p>
            <a:r>
              <a:rPr lang="en-US" dirty="0" smtClean="0"/>
              <a:t>Threshold is about -55 mV in nerves</a:t>
            </a:r>
          </a:p>
          <a:p>
            <a:endParaRPr lang="en-US" dirty="0"/>
          </a:p>
          <a:p>
            <a:r>
              <a:rPr lang="en-US" dirty="0" smtClean="0"/>
              <a:t>Why have this?</a:t>
            </a:r>
          </a:p>
          <a:p>
            <a:endParaRPr lang="en-US" dirty="0"/>
          </a:p>
          <a:p>
            <a:r>
              <a:rPr lang="en-US" dirty="0" smtClean="0"/>
              <a:t>Dendrites receive the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</a:t>
            </a:r>
            <a:r>
              <a:rPr lang="en-US" dirty="0" smtClean="0"/>
              <a:t>Threshold is reached</a:t>
            </a:r>
          </a:p>
          <a:p>
            <a:r>
              <a:rPr lang="en-US" dirty="0" smtClean="0"/>
              <a:t>Phase 2: Depolarization</a:t>
            </a:r>
            <a:endParaRPr lang="en-US" dirty="0" smtClean="0"/>
          </a:p>
          <a:p>
            <a:pPr lvl="1"/>
            <a:r>
              <a:rPr lang="en-US" dirty="0" smtClean="0"/>
              <a:t>Sodium (Na+) voltage gated ion channels open</a:t>
            </a:r>
          </a:p>
          <a:p>
            <a:pPr lvl="2"/>
            <a:r>
              <a:rPr lang="en-US" dirty="0" smtClean="0"/>
              <a:t>Sodium flies into (Passive) nerve cell</a:t>
            </a:r>
          </a:p>
          <a:p>
            <a:pPr lvl="2"/>
            <a:r>
              <a:rPr lang="en-US" dirty="0" smtClean="0"/>
              <a:t>Depolarization until about +30 mV</a:t>
            </a:r>
          </a:p>
          <a:p>
            <a:r>
              <a:rPr lang="en-US" dirty="0" smtClean="0"/>
              <a:t>Phase 3: Repolarization</a:t>
            </a:r>
            <a:endParaRPr lang="en-US" dirty="0" smtClean="0"/>
          </a:p>
          <a:p>
            <a:pPr lvl="1"/>
            <a:r>
              <a:rPr lang="en-US" dirty="0" smtClean="0"/>
              <a:t>At +30 </a:t>
            </a:r>
            <a:r>
              <a:rPr lang="en-US" dirty="0" err="1" smtClean="0"/>
              <a:t>Mv</a:t>
            </a:r>
            <a:r>
              <a:rPr lang="en-US" dirty="0" smtClean="0"/>
              <a:t> the voltage gated channels now close for Sodium</a:t>
            </a:r>
          </a:p>
          <a:p>
            <a:pPr lvl="1"/>
            <a:r>
              <a:rPr lang="en-US" dirty="0" smtClean="0"/>
              <a:t>Voltage gated Potassium (K+) Channels open</a:t>
            </a:r>
          </a:p>
          <a:p>
            <a:pPr lvl="2"/>
            <a:r>
              <a:rPr lang="en-US" dirty="0" smtClean="0"/>
              <a:t>Potassium moves out of the cell (passive) to restore the voltage to -70mV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4: Hyperpolarization</a:t>
            </a:r>
          </a:p>
          <a:p>
            <a:pPr lvl="1"/>
            <a:r>
              <a:rPr lang="en-US" dirty="0" smtClean="0"/>
              <a:t>Potassium channels are slow to close.</a:t>
            </a:r>
          </a:p>
          <a:p>
            <a:pPr lvl="2"/>
            <a:r>
              <a:rPr lang="en-US" dirty="0" smtClean="0"/>
              <a:t>Membrane “overshoots” beyond -70</a:t>
            </a:r>
          </a:p>
          <a:p>
            <a:pPr lvl="2"/>
            <a:endParaRPr lang="en-US" dirty="0"/>
          </a:p>
          <a:p>
            <a:r>
              <a:rPr lang="en-US" dirty="0" smtClean="0"/>
              <a:t>Phase 5: Restoration of RMP</a:t>
            </a:r>
          </a:p>
          <a:p>
            <a:pPr lvl="1"/>
            <a:r>
              <a:rPr lang="en-US" dirty="0" smtClean="0"/>
              <a:t>Sodium Potassium Pump- Active Transport </a:t>
            </a:r>
          </a:p>
          <a:p>
            <a:pPr lvl="2"/>
            <a:r>
              <a:rPr lang="en-US" dirty="0" smtClean="0"/>
              <a:t>Pumps 3 Sodium out and 2 Potassium in against concentration gradients to restore proper membrane potential.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0"/>
            <a:ext cx="6750808" cy="6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73" y="1"/>
            <a:ext cx="4791602" cy="68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57175"/>
            <a:ext cx="9525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for stimulus intensity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APS are independent of stimulus strength and alike</a:t>
            </a:r>
          </a:p>
          <a:p>
            <a:r>
              <a:rPr lang="en-US" dirty="0" smtClean="0"/>
              <a:t>So how does the nervous system know intensity?</a:t>
            </a:r>
          </a:p>
          <a:p>
            <a:pPr lvl="1"/>
            <a:r>
              <a:rPr lang="en-US" dirty="0" smtClean="0"/>
              <a:t>Number of signals per second</a:t>
            </a:r>
          </a:p>
          <a:p>
            <a:pPr lvl="2"/>
            <a:r>
              <a:rPr lang="en-US" dirty="0" smtClean="0"/>
              <a:t>Not by increasing amplitude or signal</a:t>
            </a:r>
          </a:p>
          <a:p>
            <a:pPr lvl="2"/>
            <a:endParaRPr lang="en-US" dirty="0"/>
          </a:p>
          <a:p>
            <a:pPr lvl="2"/>
            <a:r>
              <a:rPr lang="en-US" u="sng" dirty="0" smtClean="0"/>
              <a:t>Refractory period- </a:t>
            </a:r>
            <a:r>
              <a:rPr lang="en-US" dirty="0" smtClean="0"/>
              <a:t>neurons can only go so fast because the sodium channels have to reset to original resting state</a:t>
            </a:r>
          </a:p>
          <a:p>
            <a:pPr lvl="3"/>
            <a:r>
              <a:rPr lang="en-US" dirty="0" smtClean="0"/>
              <a:t>This helps ensure all APS are separate and down the axon. </a:t>
            </a:r>
          </a:p>
          <a:p>
            <a:pPr lvl="3"/>
            <a:endParaRPr lang="en-US" dirty="0"/>
          </a:p>
          <a:p>
            <a:pPr lvl="2"/>
            <a:r>
              <a:rPr lang="en-US" dirty="0" smtClean="0"/>
              <a:t>Relative refractory period- Normally nerves will not </a:t>
            </a:r>
            <a:r>
              <a:rPr lang="en-US" dirty="0" err="1" smtClean="0"/>
              <a:t>refire</a:t>
            </a:r>
            <a:r>
              <a:rPr lang="en-US" dirty="0" smtClean="0"/>
              <a:t> but CAN if the stimulus is strong enough.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larger the diameter of axon = faster</a:t>
            </a:r>
          </a:p>
          <a:p>
            <a:r>
              <a:rPr lang="en-US" dirty="0" smtClean="0"/>
              <a:t>Higher level of myelination = faster</a:t>
            </a:r>
          </a:p>
          <a:p>
            <a:endParaRPr lang="en-US" dirty="0"/>
          </a:p>
          <a:p>
            <a:pPr lvl="1"/>
            <a:r>
              <a:rPr lang="en-US" dirty="0" smtClean="0"/>
              <a:t>Continuous propagation- </a:t>
            </a:r>
            <a:r>
              <a:rPr lang="en-US" dirty="0" err="1" smtClean="0"/>
              <a:t>nonmyelinated</a:t>
            </a:r>
            <a:r>
              <a:rPr lang="en-US" dirty="0" smtClean="0"/>
              <a:t> neurons =  slower</a:t>
            </a:r>
          </a:p>
          <a:p>
            <a:pPr lvl="1"/>
            <a:r>
              <a:rPr lang="en-US" dirty="0" err="1" smtClean="0"/>
              <a:t>Saltatory</a:t>
            </a:r>
            <a:r>
              <a:rPr lang="en-US" dirty="0" smtClean="0"/>
              <a:t> conduction- APS happen only at unmyelinated gaps in axon and signals jump from node to node </a:t>
            </a:r>
          </a:p>
          <a:p>
            <a:pPr lvl="2"/>
            <a:r>
              <a:rPr lang="en-US" dirty="0" smtClean="0"/>
              <a:t>30x faster.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Anesthetics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by blocking voltage gated sodium channels</a:t>
            </a:r>
          </a:p>
          <a:p>
            <a:endParaRPr lang="en-US" dirty="0"/>
          </a:p>
          <a:p>
            <a:r>
              <a:rPr lang="en-US" dirty="0" smtClean="0"/>
              <a:t>Why would this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r="7486" b="37118"/>
          <a:stretch/>
        </p:blipFill>
        <p:spPr>
          <a:xfrm>
            <a:off x="5274637" y="3327816"/>
            <a:ext cx="6917363" cy="3530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18" y="69631"/>
            <a:ext cx="10515600" cy="1325563"/>
          </a:xfrm>
        </p:spPr>
        <p:txBody>
          <a:bodyPr/>
          <a:lstStyle/>
          <a:p>
            <a:r>
              <a:rPr lang="en-US" dirty="0" smtClean="0"/>
              <a:t>Passing 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87" y="1597547"/>
            <a:ext cx="10515600" cy="4351338"/>
          </a:xfrm>
        </p:spPr>
        <p:txBody>
          <a:bodyPr/>
          <a:lstStyle/>
          <a:p>
            <a:r>
              <a:rPr lang="en-US" dirty="0" smtClean="0"/>
              <a:t>Happens at axon terminals</a:t>
            </a:r>
          </a:p>
          <a:p>
            <a:pPr lvl="1"/>
            <a:r>
              <a:rPr lang="en-US" dirty="0" smtClean="0"/>
              <a:t>Done by neurotransmitters </a:t>
            </a:r>
          </a:p>
          <a:p>
            <a:pPr lvl="2"/>
            <a:r>
              <a:rPr lang="en-US" dirty="0" smtClean="0"/>
              <a:t>Many types</a:t>
            </a:r>
          </a:p>
          <a:p>
            <a:pPr lvl="2"/>
            <a:r>
              <a:rPr lang="en-US" dirty="0" smtClean="0"/>
              <a:t>Can be excitatory or inhibitory</a:t>
            </a:r>
          </a:p>
          <a:p>
            <a:pPr lvl="1"/>
            <a:r>
              <a:rPr lang="en-US" dirty="0" smtClean="0"/>
              <a:t>Happens at the “Synapse”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Presynaptic neuron- original nerve transmitting signal</a:t>
            </a:r>
          </a:p>
          <a:p>
            <a:pPr lvl="1"/>
            <a:r>
              <a:rPr lang="en-US" dirty="0" smtClean="0"/>
              <a:t>Postsynaptic neuron- new neuron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Synapse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Action potential arrives at axon terminal or presynaptic neuron</a:t>
            </a:r>
          </a:p>
          <a:p>
            <a:r>
              <a:rPr lang="en-US" dirty="0" smtClean="0"/>
              <a:t>2. Voltage gated calcium channels open </a:t>
            </a:r>
          </a:p>
          <a:p>
            <a:pPr lvl="1"/>
            <a:r>
              <a:rPr lang="en-US" dirty="0" smtClean="0"/>
              <a:t>Calcium flows into neuron</a:t>
            </a:r>
            <a:endParaRPr lang="en-US" dirty="0"/>
          </a:p>
          <a:p>
            <a:r>
              <a:rPr lang="en-US" dirty="0" smtClean="0"/>
              <a:t>3. Calcium influx causes release of vesicles of Neurotransmitters</a:t>
            </a:r>
          </a:p>
          <a:p>
            <a:pPr lvl="1"/>
            <a:r>
              <a:rPr lang="en-US" dirty="0" smtClean="0"/>
              <a:t>Exocytosis</a:t>
            </a:r>
          </a:p>
          <a:p>
            <a:r>
              <a:rPr lang="en-US" dirty="0" smtClean="0"/>
              <a:t>4. Calcium is quickly pumped back out  of cell (active)</a:t>
            </a:r>
          </a:p>
          <a:p>
            <a:r>
              <a:rPr lang="en-US" dirty="0" smtClean="0"/>
              <a:t>5. Neurotransmitter diffuses to postsynaptic neuron</a:t>
            </a:r>
          </a:p>
          <a:p>
            <a:r>
              <a:rPr lang="en-US" dirty="0" smtClean="0"/>
              <a:t>6.  Binding of NT opens ion channels</a:t>
            </a:r>
          </a:p>
          <a:p>
            <a:r>
              <a:rPr lang="en-US" dirty="0" smtClean="0"/>
              <a:t>7. Neurotransmitter reabsorbed or destroyed</a:t>
            </a:r>
          </a:p>
        </p:txBody>
      </p:sp>
    </p:spTree>
    <p:extLst>
      <p:ext uri="{BB962C8B-B14F-4D97-AF65-F5344CB8AC3E}">
        <p14:creationId xmlns:p14="http://schemas.microsoft.com/office/powerpoint/2010/main" val="24645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038"/>
          <a:stretch/>
        </p:blipFill>
        <p:spPr>
          <a:xfrm>
            <a:off x="1374099" y="-164892"/>
            <a:ext cx="11368216" cy="75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Functions of the Brain?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8763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/>
              <a:t>The Nervous system has three major functions</a:t>
            </a:r>
            <a:r>
              <a:rPr lang="en-US" altLang="en-US" sz="2800" dirty="0"/>
              <a:t>:</a:t>
            </a:r>
          </a:p>
          <a:p>
            <a:pPr lvl="1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Sensory</a:t>
            </a:r>
            <a:r>
              <a:rPr lang="en-US" altLang="en-US" sz="2800" dirty="0"/>
              <a:t> – monitors internal &amp; external environment through presence of </a:t>
            </a:r>
            <a:r>
              <a:rPr lang="en-US" altLang="en-US" sz="2800" i="1" dirty="0"/>
              <a:t>receptors</a:t>
            </a:r>
          </a:p>
          <a:p>
            <a:pPr lvl="1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Integration</a:t>
            </a:r>
            <a:r>
              <a:rPr lang="en-US" altLang="en-US" sz="2800" dirty="0"/>
              <a:t> – interpretation of sensory information (information processing)and deciding what should be done (integrating)</a:t>
            </a:r>
          </a:p>
          <a:p>
            <a:pPr lvl="1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Motor</a:t>
            </a:r>
            <a:r>
              <a:rPr lang="en-US" altLang="en-US" sz="2800" dirty="0"/>
              <a:t> – response to information processed through stimulation of </a:t>
            </a:r>
            <a:r>
              <a:rPr lang="en-US" altLang="en-US" sz="2800" i="1" dirty="0"/>
              <a:t>effectors</a:t>
            </a:r>
          </a:p>
          <a:p>
            <a:pPr lvl="3" algn="l" eaLnBrk="1" hangingPunct="1">
              <a:spcBef>
                <a:spcPct val="50000"/>
              </a:spcBef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052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1"/>
            <a:ext cx="81915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95400"/>
            <a:ext cx="8991600" cy="5105400"/>
          </a:xfrm>
        </p:spPr>
        <p:txBody>
          <a:bodyPr/>
          <a:lstStyle/>
          <a:p>
            <a:pPr marL="647700" indent="-647700"/>
            <a:r>
              <a:rPr lang="en-US" altLang="en-US" dirty="0" smtClean="0"/>
              <a:t>Two Anatomical Divisions </a:t>
            </a:r>
            <a:endParaRPr lang="en-US" altLang="en-US" sz="1300" dirty="0"/>
          </a:p>
          <a:p>
            <a:pPr marL="1028700" lvl="1" indent="-571500"/>
            <a:r>
              <a:rPr lang="en-US" altLang="en-US" dirty="0" smtClean="0"/>
              <a:t>Central nervous system (CNS)</a:t>
            </a:r>
          </a:p>
          <a:p>
            <a:pPr marL="1447800" lvl="2" indent="-533400"/>
            <a:r>
              <a:rPr lang="en-US" altLang="en-US" dirty="0" smtClean="0"/>
              <a:t>Brain</a:t>
            </a:r>
          </a:p>
          <a:p>
            <a:pPr marL="1447800" lvl="2" indent="-533400"/>
            <a:r>
              <a:rPr lang="en-US" altLang="en-US" dirty="0" smtClean="0"/>
              <a:t>Spinal cord</a:t>
            </a:r>
          </a:p>
          <a:p>
            <a:pPr marL="914400" lvl="2" indent="0">
              <a:buNone/>
            </a:pPr>
            <a:r>
              <a:rPr lang="en-US" altLang="en-US" dirty="0" smtClean="0"/>
              <a:t>Which body cavity?</a:t>
            </a:r>
          </a:p>
          <a:p>
            <a:pPr marL="1028700" lvl="1" indent="-571500"/>
            <a:r>
              <a:rPr lang="en-US" altLang="en-US" dirty="0" smtClean="0"/>
              <a:t>Peripheral nervous system (PNS)</a:t>
            </a:r>
          </a:p>
          <a:p>
            <a:pPr marL="1447800" lvl="2" indent="-533400"/>
            <a:r>
              <a:rPr lang="en-US" altLang="en-US" dirty="0" smtClean="0"/>
              <a:t>All the neural tissue outside CNS</a:t>
            </a:r>
          </a:p>
          <a:p>
            <a:pPr marL="1447800" lvl="2" indent="-533400"/>
            <a:r>
              <a:rPr lang="en-US" altLang="en-US" i="1" dirty="0" smtClean="0"/>
              <a:t>Afferent</a:t>
            </a:r>
            <a:r>
              <a:rPr lang="en-US" altLang="en-US" dirty="0" smtClean="0"/>
              <a:t> division (sensory input)</a:t>
            </a:r>
          </a:p>
          <a:p>
            <a:pPr marL="1447800" lvl="2" indent="-533400"/>
            <a:r>
              <a:rPr lang="en-US" altLang="en-US" i="1" dirty="0" smtClean="0"/>
              <a:t>Efferent </a:t>
            </a:r>
            <a:r>
              <a:rPr lang="en-US" altLang="en-US" dirty="0" smtClean="0"/>
              <a:t>division (motor output)</a:t>
            </a:r>
          </a:p>
          <a:p>
            <a:pPr marL="1905000" lvl="3" indent="-533400"/>
            <a:r>
              <a:rPr lang="en-US" altLang="en-US" dirty="0" smtClean="0"/>
              <a:t>Somatic nervous system</a:t>
            </a:r>
          </a:p>
          <a:p>
            <a:pPr marL="1905000" lvl="3" indent="-533400"/>
            <a:r>
              <a:rPr lang="en-US" altLang="en-US" dirty="0" smtClean="0"/>
              <a:t>Autonomic nervous system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524000" y="4572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General Organization of the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7893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and Autonomic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Somatic nervous system- impulses from CNS to skeletal muscles. </a:t>
            </a:r>
          </a:p>
          <a:p>
            <a:pPr lvl="1"/>
            <a:r>
              <a:rPr lang="en-US" dirty="0" smtClean="0"/>
              <a:t>Voluntary</a:t>
            </a:r>
          </a:p>
          <a:p>
            <a:pPr lvl="1"/>
            <a:endParaRPr lang="en-US" dirty="0"/>
          </a:p>
          <a:p>
            <a:r>
              <a:rPr lang="en-US" dirty="0" smtClean="0"/>
              <a:t>Autonomic (ANS) –regulates smooth muscle, cardiac muscle, and glands.</a:t>
            </a:r>
          </a:p>
          <a:p>
            <a:pPr lvl="1"/>
            <a:r>
              <a:rPr lang="en-US" dirty="0" smtClean="0"/>
              <a:t>Involuntary</a:t>
            </a:r>
          </a:p>
          <a:p>
            <a:pPr lvl="2"/>
            <a:r>
              <a:rPr lang="en-US" dirty="0" smtClean="0"/>
              <a:t>Sympathetic- Flight of Fight</a:t>
            </a:r>
          </a:p>
          <a:p>
            <a:pPr lvl="2"/>
            <a:r>
              <a:rPr lang="en-US" dirty="0" smtClean="0"/>
              <a:t>Parasympathetic- Rest and Relax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1526</Words>
  <Application>Microsoft Office PowerPoint</Application>
  <PresentationFormat>Widescreen</PresentationFormat>
  <Paragraphs>269</Paragraphs>
  <Slides>47</Slides>
  <Notes>17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Image</vt:lpstr>
      <vt:lpstr>PowerPoint Presentation</vt:lpstr>
      <vt:lpstr>The Nervous System</vt:lpstr>
      <vt:lpstr>Brain Fact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Somatic and Autonomic </vt:lpstr>
      <vt:lpstr>PowerPoint Presentation</vt:lpstr>
      <vt:lpstr>PowerPoint Presentation</vt:lpstr>
      <vt:lpstr>PowerPoint Presentation</vt:lpstr>
      <vt:lpstr>PowerPoint Presentation</vt:lpstr>
      <vt:lpstr>Neurons</vt:lpstr>
      <vt:lpstr>Neuron structure</vt:lpstr>
      <vt:lpstr>Neuron structure</vt:lpstr>
      <vt:lpstr>PowerPoint Presentation</vt:lpstr>
      <vt:lpstr>PowerPoint Presentation</vt:lpstr>
      <vt:lpstr>The Blood Brain Barrier</vt:lpstr>
      <vt:lpstr>The Blood Brain Barrier</vt:lpstr>
      <vt:lpstr>PowerPoint Presentation</vt:lpstr>
      <vt:lpstr>PowerPoint Presentation</vt:lpstr>
      <vt:lpstr>Cerebrospinal fluid </vt:lpstr>
      <vt:lpstr>Glial cells of the PNS</vt:lpstr>
      <vt:lpstr>PowerPoint Presentation</vt:lpstr>
      <vt:lpstr>Classification of neurons</vt:lpstr>
      <vt:lpstr>PowerPoint Presentation</vt:lpstr>
      <vt:lpstr>PowerPoint Presentation</vt:lpstr>
      <vt:lpstr>PowerPoint Presentation</vt:lpstr>
      <vt:lpstr>Meninges</vt:lpstr>
      <vt:lpstr>PowerPoint Presentation</vt:lpstr>
      <vt:lpstr>The Cell Membrane</vt:lpstr>
      <vt:lpstr>Protein Channels</vt:lpstr>
      <vt:lpstr>Membrane potential</vt:lpstr>
      <vt:lpstr>PowerPoint Presentation</vt:lpstr>
      <vt:lpstr>Threshold</vt:lpstr>
      <vt:lpstr>The Action Potential</vt:lpstr>
      <vt:lpstr>The Action Potential</vt:lpstr>
      <vt:lpstr>PowerPoint Presentation</vt:lpstr>
      <vt:lpstr>PowerPoint Presentation</vt:lpstr>
      <vt:lpstr>Coding for stimulus intensity </vt:lpstr>
      <vt:lpstr>PowerPoint Presentation</vt:lpstr>
      <vt:lpstr>Speed of AP</vt:lpstr>
      <vt:lpstr>Local Anesthetics </vt:lpstr>
      <vt:lpstr>Passing on information</vt:lpstr>
      <vt:lpstr>The Chemical Synapse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Wanninger</dc:creator>
  <cp:lastModifiedBy>Timothy Wanninger</cp:lastModifiedBy>
  <cp:revision>15</cp:revision>
  <dcterms:created xsi:type="dcterms:W3CDTF">2017-03-23T18:36:17Z</dcterms:created>
  <dcterms:modified xsi:type="dcterms:W3CDTF">2017-10-07T18:18:44Z</dcterms:modified>
</cp:coreProperties>
</file>