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75" r:id="rId2"/>
    <p:sldId id="256" r:id="rId3"/>
    <p:sldId id="257" r:id="rId4"/>
    <p:sldId id="353" r:id="rId5"/>
    <p:sldId id="351" r:id="rId6"/>
    <p:sldId id="352" r:id="rId7"/>
    <p:sldId id="319" r:id="rId8"/>
    <p:sldId id="343" r:id="rId9"/>
    <p:sldId id="356" r:id="rId10"/>
    <p:sldId id="354" r:id="rId11"/>
    <p:sldId id="345" r:id="rId12"/>
    <p:sldId id="349" r:id="rId13"/>
    <p:sldId id="355" r:id="rId14"/>
    <p:sldId id="357" r:id="rId15"/>
    <p:sldId id="346" r:id="rId16"/>
    <p:sldId id="360" r:id="rId17"/>
    <p:sldId id="265" r:id="rId18"/>
    <p:sldId id="333" r:id="rId19"/>
    <p:sldId id="347" r:id="rId20"/>
    <p:sldId id="267" r:id="rId21"/>
    <p:sldId id="361" r:id="rId22"/>
    <p:sldId id="362" r:id="rId23"/>
    <p:sldId id="358" r:id="rId24"/>
    <p:sldId id="359" r:id="rId25"/>
    <p:sldId id="350" r:id="rId26"/>
    <p:sldId id="363" r:id="rId27"/>
    <p:sldId id="268" r:id="rId28"/>
    <p:sldId id="270" r:id="rId29"/>
    <p:sldId id="364" r:id="rId30"/>
    <p:sldId id="271" r:id="rId31"/>
    <p:sldId id="365" r:id="rId32"/>
    <p:sldId id="279" r:id="rId33"/>
    <p:sldId id="384" r:id="rId34"/>
    <p:sldId id="366" r:id="rId35"/>
    <p:sldId id="369" r:id="rId36"/>
    <p:sldId id="370" r:id="rId37"/>
    <p:sldId id="348" r:id="rId38"/>
    <p:sldId id="371" r:id="rId39"/>
    <p:sldId id="376" r:id="rId40"/>
    <p:sldId id="377" r:id="rId41"/>
    <p:sldId id="378" r:id="rId42"/>
    <p:sldId id="379" r:id="rId43"/>
    <p:sldId id="380" r:id="rId44"/>
    <p:sldId id="381" r:id="rId45"/>
    <p:sldId id="388" r:id="rId46"/>
    <p:sldId id="367" r:id="rId47"/>
    <p:sldId id="368" r:id="rId48"/>
    <p:sldId id="372" r:id="rId49"/>
    <p:sldId id="373" r:id="rId50"/>
    <p:sldId id="385" r:id="rId51"/>
    <p:sldId id="382" r:id="rId52"/>
    <p:sldId id="383" r:id="rId53"/>
    <p:sldId id="374" r:id="rId54"/>
    <p:sldId id="386" r:id="rId55"/>
    <p:sldId id="387" r:id="rId56"/>
    <p:sldId id="334" r:id="rId5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1B67"/>
    <a:srgbClr val="FF3300"/>
    <a:srgbClr val="003300"/>
    <a:srgbClr val="FFFF00"/>
    <a:srgbClr val="008000"/>
    <a:srgbClr val="000000"/>
    <a:srgbClr val="79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>
      <p:cViewPr varScale="1">
        <p:scale>
          <a:sx n="54" d="100"/>
          <a:sy n="54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r">
              <a:defRPr/>
            </a:pPr>
            <a:fld id="{528B7F31-19BE-4302-B5F7-E73DE90255C3}" type="slidenum">
              <a:rPr lang="en-US" altLang="en-US" b="0" smtClean="0"/>
              <a:pPr algn="r">
                <a:defRPr/>
              </a:pPr>
              <a:t>‹#›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63102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r">
              <a:defRPr/>
            </a:pPr>
            <a:fld id="{EBB765B4-7BB0-4DCF-97DA-6DBA3E64F45D}" type="slidenum">
              <a:rPr lang="en-US" altLang="en-US" b="0" smtClean="0"/>
              <a:pPr algn="r">
                <a:defRPr/>
              </a:pPr>
              <a:t>‹#›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921586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577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Enamel: Calcium phosphates. Hardest biological material produced.</a:t>
            </a:r>
          </a:p>
        </p:txBody>
      </p:sp>
    </p:spTree>
    <p:extLst>
      <p:ext uri="{BB962C8B-B14F-4D97-AF65-F5344CB8AC3E}">
        <p14:creationId xmlns:p14="http://schemas.microsoft.com/office/powerpoint/2010/main" val="191530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641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Breath test for h pylori</a:t>
            </a:r>
          </a:p>
        </p:txBody>
      </p:sp>
    </p:spTree>
    <p:extLst>
      <p:ext uri="{BB962C8B-B14F-4D97-AF65-F5344CB8AC3E}">
        <p14:creationId xmlns:p14="http://schemas.microsoft.com/office/powerpoint/2010/main" val="28741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ENDS as the ileocecal valve where joins LI</a:t>
            </a:r>
          </a:p>
        </p:txBody>
      </p:sp>
    </p:spTree>
    <p:extLst>
      <p:ext uri="{BB962C8B-B14F-4D97-AF65-F5344CB8AC3E}">
        <p14:creationId xmlns:p14="http://schemas.microsoft.com/office/powerpoint/2010/main" val="386932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Older females/ pregnant / oral contraceptives</a:t>
            </a:r>
          </a:p>
        </p:txBody>
      </p:sp>
    </p:spTree>
    <p:extLst>
      <p:ext uri="{BB962C8B-B14F-4D97-AF65-F5344CB8AC3E}">
        <p14:creationId xmlns:p14="http://schemas.microsoft.com/office/powerpoint/2010/main" val="21266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266700"/>
            <a:ext cx="202406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66700"/>
            <a:ext cx="591978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1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907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433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7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7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1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8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4258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0" y="0"/>
            <a:chExt cx="5742" cy="4320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63DE8"/>
                </a:gs>
                <a:gs pos="100000">
                  <a:srgbClr val="031E7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389" y="888"/>
              <a:ext cx="5353" cy="48"/>
              <a:chOff x="389" y="888"/>
              <a:chExt cx="5353" cy="48"/>
            </a:xfrm>
          </p:grpSpPr>
          <p:sp>
            <p:nvSpPr>
              <p:cNvPr id="1031" name="Line 3"/>
              <p:cNvSpPr>
                <a:spLocks noChangeShapeType="1"/>
              </p:cNvSpPr>
              <p:nvPr/>
            </p:nvSpPr>
            <p:spPr bwMode="auto">
              <a:xfrm>
                <a:off x="389" y="936"/>
                <a:ext cx="5353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Line 4"/>
              <p:cNvSpPr>
                <a:spLocks noChangeShapeType="1"/>
              </p:cNvSpPr>
              <p:nvPr/>
            </p:nvSpPr>
            <p:spPr bwMode="auto">
              <a:xfrm>
                <a:off x="405" y="888"/>
                <a:ext cx="5321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66700"/>
            <a:ext cx="779145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90700"/>
            <a:ext cx="7772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3Ftj5E90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2.jpeg"/><Relationship Id="rId4" Type="http://schemas.openxmlformats.org/officeDocument/2006/relationships/hyperlink" Target="http://www.cosmiverse.com/newsimages/stomach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858000" cy="2387600"/>
          </a:xfrm>
        </p:spPr>
        <p:txBody>
          <a:bodyPr/>
          <a:lstStyle/>
          <a:p>
            <a:r>
              <a:rPr lang="en-US" altLang="en-US" smtClean="0"/>
              <a:t>The Digestive System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supply to Gut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47688" y="1828800"/>
            <a:ext cx="7772400" cy="4152900"/>
          </a:xfrm>
        </p:spPr>
        <p:txBody>
          <a:bodyPr/>
          <a:lstStyle/>
          <a:p>
            <a:r>
              <a:rPr lang="en-US" altLang="en-US" smtClean="0"/>
              <a:t>Splanchnic circulation- receives ¼ of cardiac output.</a:t>
            </a:r>
          </a:p>
          <a:p>
            <a:pPr lvl="1"/>
            <a:endParaRPr lang="en-US" altLang="en-US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581275"/>
            <a:ext cx="52006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477000" cy="990600"/>
          </a:xfrm>
        </p:spPr>
        <p:txBody>
          <a:bodyPr/>
          <a:lstStyle/>
          <a:p>
            <a:pPr algn="r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Membranes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458200" cy="41529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Peritoneum</a:t>
            </a:r>
            <a:r>
              <a:rPr lang="en-US" altLang="en-US" sz="2400" smtClean="0"/>
              <a:t> - generic serous membrane in 	abdominal cavity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Mesenteries</a:t>
            </a:r>
            <a:r>
              <a:rPr lang="en-US" altLang="en-US" sz="2400" smtClean="0"/>
              <a:t> - double sheets of peritoneum, 	surrounding and suspending portions of				the digestive organs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rgbClr val="FFFF00"/>
                </a:solidFill>
              </a:rPr>
              <a:t>Greater omentum</a:t>
            </a:r>
            <a:r>
              <a:rPr lang="en-US" altLang="en-US" sz="2400" smtClean="0"/>
              <a:t> - "fatty apron", hangs anteriorly from stomach, double layer encloses fat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smtClean="0">
                <a:solidFill>
                  <a:srgbClr val="FFFF00"/>
                </a:solidFill>
              </a:rPr>
              <a:t>Lesser omentum</a:t>
            </a:r>
            <a:r>
              <a:rPr lang="en-US" altLang="en-US" sz="2400" smtClean="0"/>
              <a:t> - between stomach and liver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smtClean="0">
                <a:solidFill>
                  <a:srgbClr val="FFFF00"/>
                </a:solidFill>
              </a:rPr>
              <a:t>Mesentery proper</a:t>
            </a:r>
            <a:r>
              <a:rPr lang="en-US" altLang="en-US" sz="2400" smtClean="0"/>
              <a:t> - suspends and wraps the small intestine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smtClean="0">
                <a:solidFill>
                  <a:srgbClr val="FFFF00"/>
                </a:solidFill>
              </a:rPr>
              <a:t>Mesocolon</a:t>
            </a:r>
            <a:r>
              <a:rPr lang="en-US" altLang="en-US" sz="2400" smtClean="0"/>
              <a:t> - suspends and wraps the colon, parts are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153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6019800"/>
            <a:ext cx="14478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1"/>
              <a:t>Fig. 25.4</a:t>
            </a:r>
          </a:p>
        </p:txBody>
      </p:sp>
      <p:pic>
        <p:nvPicPr>
          <p:cNvPr id="15365" name="Picture 6" descr="uFG25_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13333" r="17999" b="14667"/>
          <a:stretch>
            <a:fillRect/>
          </a:stretch>
        </p:blipFill>
        <p:spPr>
          <a:xfrm>
            <a:off x="7105650" y="0"/>
            <a:ext cx="203835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21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79750"/>
            <a:ext cx="46323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054100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Enteric Nervous System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Parasympathetic increases gut activity</a:t>
            </a:r>
          </a:p>
          <a:p>
            <a:endParaRPr lang="en-US" altLang="en-US" smtClean="0"/>
          </a:p>
          <a:p>
            <a:r>
              <a:rPr lang="en-US" altLang="en-US" smtClean="0"/>
              <a:t>Contains more neurons than the entire spinal cord.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Brain?</a:t>
            </a:r>
          </a:p>
        </p:txBody>
      </p:sp>
      <p:pic>
        <p:nvPicPr>
          <p:cNvPr id="3" name="T3Ftj5E90t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8805863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66700"/>
            <a:ext cx="4648200" cy="876300"/>
          </a:xfrm>
        </p:spPr>
        <p:txBody>
          <a:bodyPr/>
          <a:lstStyle/>
          <a:p>
            <a:r>
              <a:rPr lang="en-US" altLang="en-US" b="1" smtClean="0"/>
              <a:t>Oral Cavity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2133600"/>
            <a:ext cx="5791200" cy="41529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2800" smtClean="0"/>
              <a:t>Also called </a:t>
            </a:r>
            <a:r>
              <a:rPr lang="en-US" altLang="en-US" sz="2800" b="1" smtClean="0"/>
              <a:t>buccal cavity</a:t>
            </a:r>
            <a:r>
              <a:rPr lang="en-US" altLang="en-US" sz="2800" smtClean="0"/>
              <a:t> 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2800" smtClean="0"/>
              <a:t>Hard and soft palates - form roof of mouth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2800" smtClean="0"/>
              <a:t>Tongue - skeletal muscle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2800" smtClean="0"/>
              <a:t>Salivary glands - three pairs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2800" smtClean="0"/>
              <a:t>Teeth</a:t>
            </a:r>
          </a:p>
        </p:txBody>
      </p:sp>
      <p:pic>
        <p:nvPicPr>
          <p:cNvPr id="19460" name="Picture 4" descr="uFG25_05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8000"/>
          <a:stretch>
            <a:fillRect/>
          </a:stretch>
        </p:blipFill>
        <p:spPr>
          <a:xfrm>
            <a:off x="0" y="1447800"/>
            <a:ext cx="302895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 Tongue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Mixes good with saliva to form bolus</a:t>
            </a:r>
          </a:p>
          <a:p>
            <a:r>
              <a:rPr lang="en-US" altLang="en-US" smtClean="0"/>
              <a:t>Papillae- roughen the tongue surface</a:t>
            </a:r>
          </a:p>
          <a:p>
            <a:pPr lvl="1"/>
            <a:r>
              <a:rPr lang="en-US" altLang="en-US" smtClean="0"/>
              <a:t>Filliform-MC</a:t>
            </a: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91450" cy="990600"/>
          </a:xfrm>
          <a:effectLst>
            <a:outerShdw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Three pairs of </a:t>
            </a:r>
            <a:r>
              <a:rPr lang="en-US" alt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Salivary Glands</a:t>
            </a:r>
          </a:p>
        </p:txBody>
      </p:sp>
      <p:sp>
        <p:nvSpPr>
          <p:cNvPr id="13319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1092200" y="4271963"/>
            <a:ext cx="8991600" cy="28956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400" b="1" smtClean="0">
                <a:solidFill>
                  <a:srgbClr val="FFFF00"/>
                </a:solidFill>
              </a:rPr>
              <a:t>Parotid</a:t>
            </a:r>
            <a:r>
              <a:rPr lang="en-US" altLang="en-US" sz="2400" b="1" smtClean="0"/>
              <a:t> –  </a:t>
            </a:r>
            <a:r>
              <a:rPr lang="en-US" altLang="en-US" sz="2400" smtClean="0"/>
              <a:t>lateral side of face, anterior to ear</a:t>
            </a:r>
          </a:p>
          <a:p>
            <a:pPr>
              <a:spcBef>
                <a:spcPct val="40000"/>
              </a:spcBef>
            </a:pPr>
            <a:r>
              <a:rPr lang="en-US" altLang="en-US" sz="2400" b="1" smtClean="0">
                <a:solidFill>
                  <a:srgbClr val="FFFF00"/>
                </a:solidFill>
              </a:rPr>
              <a:t>Submandibular</a:t>
            </a:r>
            <a:r>
              <a:rPr lang="en-US" altLang="en-US" sz="2400" b="1" smtClean="0"/>
              <a:t> – </a:t>
            </a:r>
            <a:r>
              <a:rPr lang="en-US" altLang="en-US" sz="2400" smtClean="0"/>
              <a:t>medial surface of mandible </a:t>
            </a:r>
          </a:p>
          <a:p>
            <a:pPr>
              <a:spcBef>
                <a:spcPct val="40000"/>
              </a:spcBef>
            </a:pPr>
            <a:r>
              <a:rPr lang="en-US" altLang="en-US" sz="2400" b="1" smtClean="0">
                <a:solidFill>
                  <a:srgbClr val="FFFF00"/>
                </a:solidFill>
              </a:rPr>
              <a:t>Sublingual</a:t>
            </a:r>
            <a:r>
              <a:rPr lang="en-US" altLang="en-US" sz="2400" b="1" smtClean="0"/>
              <a:t> – </a:t>
            </a:r>
            <a:r>
              <a:rPr lang="en-US" altLang="en-US" sz="2400" smtClean="0"/>
              <a:t>in floor of mouth</a:t>
            </a:r>
          </a:p>
          <a:p>
            <a:pPr>
              <a:spcBef>
                <a:spcPct val="40000"/>
              </a:spcBef>
            </a:pPr>
            <a:endParaRPr lang="en-US" altLang="en-US" sz="2400" smtClean="0"/>
          </a:p>
        </p:txBody>
      </p:sp>
      <p:grpSp>
        <p:nvGrpSpPr>
          <p:cNvPr id="21508" name="Group 1038"/>
          <p:cNvGrpSpPr>
            <a:grpSpLocks/>
          </p:cNvGrpSpPr>
          <p:nvPr/>
        </p:nvGrpSpPr>
        <p:grpSpPr bwMode="auto">
          <a:xfrm>
            <a:off x="3810000" y="904875"/>
            <a:ext cx="5334000" cy="3200400"/>
            <a:chOff x="144" y="720"/>
            <a:chExt cx="5472" cy="3216"/>
          </a:xfrm>
        </p:grpSpPr>
        <p:pic>
          <p:nvPicPr>
            <p:cNvPr id="21510" name="Picture 10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0" t="16829" r="8994" b="9116"/>
            <a:stretch>
              <a:fillRect/>
            </a:stretch>
          </p:blipFill>
          <p:spPr bwMode="auto">
            <a:xfrm>
              <a:off x="192" y="720"/>
              <a:ext cx="532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Rectangle 1035"/>
            <p:cNvSpPr>
              <a:spLocks noChangeArrowheads="1"/>
            </p:cNvSpPr>
            <p:nvPr/>
          </p:nvSpPr>
          <p:spPr bwMode="auto">
            <a:xfrm>
              <a:off x="4032" y="1056"/>
              <a:ext cx="1584" cy="33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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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1512" name="Rectangle 1036"/>
            <p:cNvSpPr>
              <a:spLocks noChangeArrowheads="1"/>
            </p:cNvSpPr>
            <p:nvPr/>
          </p:nvSpPr>
          <p:spPr bwMode="auto">
            <a:xfrm>
              <a:off x="144" y="2928"/>
              <a:ext cx="1824" cy="24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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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1513" name="Rectangle 1037"/>
            <p:cNvSpPr>
              <a:spLocks noChangeArrowheads="1"/>
            </p:cNvSpPr>
            <p:nvPr/>
          </p:nvSpPr>
          <p:spPr bwMode="auto">
            <a:xfrm>
              <a:off x="1536" y="3456"/>
              <a:ext cx="1632" cy="48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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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1509" name="Rectangle 1040"/>
          <p:cNvSpPr>
            <a:spLocks noChangeArrowheads="1"/>
          </p:cNvSpPr>
          <p:nvPr/>
        </p:nvSpPr>
        <p:spPr bwMode="auto">
          <a:xfrm>
            <a:off x="304800" y="1600200"/>
            <a:ext cx="457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/>
              <a:t>1-1.5 l / day for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/>
              <a:t>digestion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/>
              <a:t>lubrication (swallowing) moistening (tasting)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91450" cy="1104900"/>
          </a:xfrm>
        </p:spPr>
        <p:txBody>
          <a:bodyPr/>
          <a:lstStyle/>
          <a:p>
            <a:r>
              <a:rPr lang="en-US" altLang="en-US" smtClean="0"/>
              <a:t>Mumps</a:t>
            </a:r>
          </a:p>
        </p:txBody>
      </p:sp>
      <p:pic>
        <p:nvPicPr>
          <p:cNvPr id="22531" name="Picture 5" descr="Mum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4495800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04800" y="3962400"/>
            <a:ext cx="84582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en-US" sz="2400" b="0" dirty="0"/>
              <a:t>Swollen, painful salivary glands on one or both sides of the face </a:t>
            </a:r>
          </a:p>
          <a:p>
            <a:pPr marL="342900" indent="-342900">
              <a:buFontTx/>
              <a:buChar char="-"/>
              <a:defRPr/>
            </a:pPr>
            <a:r>
              <a:rPr lang="en-US" altLang="en-US" sz="2400" b="0" dirty="0"/>
              <a:t>Fever-  About 1/3 of infected people do not show symptoms</a:t>
            </a:r>
          </a:p>
          <a:p>
            <a:pPr marL="342900" indent="-342900">
              <a:buFontTx/>
              <a:buChar char="-"/>
              <a:defRPr/>
            </a:pPr>
            <a:r>
              <a:rPr lang="en-US" altLang="en-US" sz="2400" b="0" dirty="0"/>
              <a:t>Can lead to sterility</a:t>
            </a:r>
          </a:p>
          <a:p>
            <a:pPr>
              <a:spcBef>
                <a:spcPct val="70000"/>
              </a:spcBef>
              <a:defRPr/>
            </a:pPr>
            <a:r>
              <a:rPr lang="en-US" altLang="en-US" sz="3200" b="0" dirty="0"/>
              <a:t>Effective vaccine </a:t>
            </a:r>
            <a:r>
              <a:rPr lang="en-US" altLang="en-US" sz="2000" b="0" dirty="0"/>
              <a:t>since 1967</a:t>
            </a:r>
            <a:endParaRPr lang="en-US" altLang="en-US" sz="1600" dirty="0"/>
          </a:p>
          <a:p>
            <a:pPr>
              <a:defRPr/>
            </a:pPr>
            <a:endParaRPr lang="en-US" altLang="en-US" sz="2400" b="0" dirty="0"/>
          </a:p>
        </p:txBody>
      </p:sp>
      <p:pic>
        <p:nvPicPr>
          <p:cNvPr id="22533" name="Picture 9" descr="ah6a1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348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66700"/>
            <a:ext cx="5181600" cy="800100"/>
          </a:xfrm>
        </p:spPr>
        <p:txBody>
          <a:bodyPr/>
          <a:lstStyle/>
          <a:p>
            <a:r>
              <a:rPr lang="en-US" altLang="en-US" b="1" smtClean="0"/>
              <a:t>Structure of Teeth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057400"/>
            <a:ext cx="7086600" cy="41529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n-US" altLang="en-US" sz="2800" b="1" smtClean="0">
                <a:solidFill>
                  <a:srgbClr val="FFFF00"/>
                </a:solidFill>
              </a:rPr>
              <a:t>  Crown</a:t>
            </a:r>
            <a:r>
              <a:rPr lang="en-US" altLang="en-US" sz="2800" smtClean="0"/>
              <a:t> - exposed surface of tooth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US" altLang="en-US" sz="2800" b="1" smtClean="0">
                <a:solidFill>
                  <a:srgbClr val="FFFF00"/>
                </a:solidFill>
              </a:rPr>
              <a:t>  Neck</a:t>
            </a:r>
            <a:r>
              <a:rPr lang="en-US" altLang="en-US" sz="2800" smtClean="0"/>
              <a:t> - boundary between </a:t>
            </a:r>
            <a:r>
              <a:rPr lang="en-US" altLang="en-US" sz="2800" b="1" smtClean="0">
                <a:solidFill>
                  <a:srgbClr val="FFFF00"/>
                </a:solidFill>
              </a:rPr>
              <a:t>root</a:t>
            </a:r>
            <a:r>
              <a:rPr lang="en-US" altLang="en-US" sz="2800" smtClean="0"/>
              <a:t> and crown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Monotype Sorts"/>
              <a:buNone/>
            </a:pPr>
            <a:r>
              <a:rPr lang="en-US" altLang="en-US" sz="2800" b="1" smtClean="0">
                <a:solidFill>
                  <a:schemeClr val="tx2"/>
                </a:solidFill>
              </a:rPr>
              <a:t>Enamel </a:t>
            </a:r>
            <a:r>
              <a:rPr lang="en-US" altLang="en-US" sz="2800" smtClean="0"/>
              <a:t>- outer surface, toughest substance in body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US" altLang="en-US" sz="2800" b="1" smtClean="0">
                <a:solidFill>
                  <a:schemeClr val="tx2"/>
                </a:solidFill>
              </a:rPr>
              <a:t>Root canal</a:t>
            </a:r>
            <a:r>
              <a:rPr lang="en-US" altLang="en-US" sz="2800" smtClean="0"/>
              <a:t> – nerve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US" altLang="en-US" sz="2800" smtClean="0"/>
              <a:t>Mastication- chewing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US" altLang="en-US" sz="2800" smtClean="0"/>
              <a:t>Deglutination- Swallowing	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US" altLang="en-US" sz="2800" smtClean="0"/>
              <a:t>	Involves 22 different muscle groups</a:t>
            </a:r>
          </a:p>
        </p:txBody>
      </p:sp>
      <p:pic>
        <p:nvPicPr>
          <p:cNvPr id="23556" name="Picture 4" descr="uFG25_0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r="22000"/>
          <a:stretch>
            <a:fillRect/>
          </a:stretch>
        </p:blipFill>
        <p:spPr>
          <a:xfrm>
            <a:off x="0" y="0"/>
            <a:ext cx="2193925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124200"/>
            <a:ext cx="13716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Fig 25.7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057"/>
          <p:cNvGraphicFramePr>
            <a:graphicFrameLocks noChangeAspect="1"/>
          </p:cNvGraphicFramePr>
          <p:nvPr/>
        </p:nvGraphicFramePr>
        <p:xfrm>
          <a:off x="0" y="0"/>
          <a:ext cx="60198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3" imgW="2809524" imgH="2542857" progId="Paint.Picture">
                  <p:embed/>
                </p:oleObj>
              </mc:Choice>
              <mc:Fallback>
                <p:oleObj name="Bitmap Image" r:id="rId3" imgW="2809524" imgH="2542857" progId="Paint.Picture">
                  <p:embed/>
                  <p:pic>
                    <p:nvPicPr>
                      <p:cNvPr id="0" name="Object 2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019800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19800" y="533400"/>
            <a:ext cx="3124200" cy="1143000"/>
          </a:xfrm>
          <a:solidFill>
            <a:srgbClr val="031B67"/>
          </a:solidFill>
        </p:spPr>
        <p:txBody>
          <a:bodyPr anchor="ctr"/>
          <a:lstStyle/>
          <a:p>
            <a:pPr>
              <a:defRPr/>
            </a:pPr>
            <a:r>
              <a:rPr lang="en-US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Digestive System</a:t>
            </a:r>
          </a:p>
        </p:txBody>
      </p:sp>
      <p:sp>
        <p:nvSpPr>
          <p:cNvPr id="5124" name="Rectangle 2059"/>
          <p:cNvSpPr>
            <a:spLocks noChangeArrowheads="1"/>
          </p:cNvSpPr>
          <p:nvPr/>
        </p:nvSpPr>
        <p:spPr bwMode="auto">
          <a:xfrm>
            <a:off x="0" y="5484813"/>
            <a:ext cx="9144000" cy="1373187"/>
          </a:xfrm>
          <a:prstGeom prst="rect">
            <a:avLst/>
          </a:prstGeom>
          <a:solidFill>
            <a:srgbClr val="031B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Muscular, hollow tube (= “digestive tract”)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Various accessory organs</a:t>
            </a:r>
          </a:p>
        </p:txBody>
      </p:sp>
      <p:sp>
        <p:nvSpPr>
          <p:cNvPr id="5125" name="Rectangle 2060"/>
          <p:cNvSpPr>
            <a:spLocks noChangeArrowheads="1"/>
          </p:cNvSpPr>
          <p:nvPr/>
        </p:nvSpPr>
        <p:spPr bwMode="auto">
          <a:xfrm>
            <a:off x="6324600" y="3048000"/>
            <a:ext cx="2459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/>
              <a:t>consists of: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553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266700"/>
            <a:ext cx="8248650" cy="800100"/>
          </a:xfrm>
        </p:spPr>
        <p:txBody>
          <a:bodyPr/>
          <a:lstStyle/>
          <a:p>
            <a:r>
              <a:rPr lang="en-US" altLang="en-US" b="1" smtClean="0"/>
              <a:t>Types and Numbers of Teeth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0" y="5334000"/>
            <a:ext cx="83661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/>
              <a:t>Dental succession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/>
              <a:t>	</a:t>
            </a:r>
            <a:r>
              <a:rPr lang="en-US" altLang="en-US" sz="2800" b="0">
                <a:solidFill>
                  <a:schemeClr val="hlink"/>
                </a:solidFill>
              </a:rPr>
              <a:t>Deciduous</a:t>
            </a:r>
            <a:r>
              <a:rPr lang="en-US" altLang="en-US" sz="2800" b="0"/>
              <a:t> (baby, milk) teeth - 20, replaced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/>
              <a:t>	Permanent teeth - 32 teeth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1447800" y="1295400"/>
            <a:ext cx="3048000" cy="2590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Teeth	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Canines- Tearing</a:t>
            </a:r>
          </a:p>
          <a:p>
            <a:r>
              <a:rPr lang="en-US" altLang="en-US" smtClean="0"/>
              <a:t>Molars- grinding</a:t>
            </a:r>
          </a:p>
          <a:p>
            <a:endParaRPr lang="en-US" altLang="en-US" smtClean="0"/>
          </a:p>
          <a:p>
            <a:r>
              <a:rPr lang="en-US" altLang="en-US" smtClean="0"/>
              <a:t>Dental cavities “caries” – bacterial action demineralizes enamel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Esophagus	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24200" y="398463"/>
            <a:ext cx="7772400" cy="4152900"/>
          </a:xfrm>
        </p:spPr>
        <p:txBody>
          <a:bodyPr/>
          <a:lstStyle/>
          <a:p>
            <a:r>
              <a:rPr lang="en-US" altLang="en-US" smtClean="0"/>
              <a:t>Muscular tube behind trachea.</a:t>
            </a:r>
          </a:p>
          <a:p>
            <a:endParaRPr lang="en-US" altLang="en-US" smtClean="0"/>
          </a:p>
          <a:p>
            <a:r>
              <a:rPr lang="en-US" altLang="en-US" smtClean="0"/>
              <a:t>Ends as the cardiac spincter 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717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HEARTBURN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altLang="en-US" sz="2000" smtClean="0"/>
              <a:t>AKA: GERD</a:t>
            </a:r>
          </a:p>
          <a:p>
            <a:r>
              <a:rPr lang="en-US" altLang="en-US" sz="2400" smtClean="0"/>
              <a:t>Symptoms can resemble heart attacks-</a:t>
            </a:r>
          </a:p>
          <a:p>
            <a:r>
              <a:rPr lang="en-US" altLang="en-US" sz="2400" smtClean="0"/>
              <a:t>Pregnancy/ large meals and drinks / running can cause</a:t>
            </a:r>
          </a:p>
          <a:p>
            <a:r>
              <a:rPr lang="en-US" altLang="en-US" sz="2400" smtClean="0"/>
              <a:t>Hiatal hernia- stomach protrudes above diaphragm. When laying down stomach acid leaks into esophagus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48675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Stomach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209800"/>
            <a:ext cx="98107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stomach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“Storage tank” for food</a:t>
            </a:r>
          </a:p>
          <a:p>
            <a:endParaRPr lang="en-US" altLang="en-US" smtClean="0"/>
          </a:p>
          <a:p>
            <a:r>
              <a:rPr lang="en-US" altLang="en-US" smtClean="0"/>
              <a:t>Converts food into chime- creamy paste like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2597150"/>
            <a:ext cx="8534400" cy="41529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b="1" smtClean="0"/>
              <a:t>Cardia - end under the heart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b="1" smtClean="0"/>
              <a:t>Fundus - bulge above the esophageal opening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b="1" smtClean="0"/>
              <a:t>Body - largest region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b="1" smtClean="0"/>
              <a:t>Pylorus - J curve, inferior end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b="1" smtClean="0"/>
              <a:t>Pyloric sphincters (importance?)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b="1" smtClean="0"/>
              <a:t>Rugae – highly extendable interior folds  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endParaRPr lang="en-US" altLang="en-US" sz="2800" b="1" smtClean="0"/>
          </a:p>
        </p:txBody>
      </p:sp>
      <p:sp>
        <p:nvSpPr>
          <p:cNvPr id="3379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6172200"/>
            <a:ext cx="1524000" cy="457200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Figs 25-10/11</a:t>
            </a:r>
          </a:p>
        </p:txBody>
      </p:sp>
      <p:pic>
        <p:nvPicPr>
          <p:cNvPr id="33796" name="Picture 12" descr="stomach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00" y="0"/>
            <a:ext cx="2794000" cy="317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1450" cy="800100"/>
          </a:xfrm>
        </p:spPr>
        <p:txBody>
          <a:bodyPr/>
          <a:lstStyle/>
          <a:p>
            <a:r>
              <a:rPr lang="en-US" altLang="en-US" sz="4000" b="1" smtClean="0"/>
              <a:t>Gross Anatomy of the Stomach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6019800" cy="800100"/>
          </a:xfrm>
          <a:solidFill>
            <a:srgbClr val="031B67"/>
          </a:solidFill>
        </p:spPr>
        <p:txBody>
          <a:bodyPr/>
          <a:lstStyle/>
          <a:p>
            <a:pPr algn="ctr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Histology of Stomach</a:t>
            </a:r>
            <a:endParaRPr lang="en-US" altLang="en-US" b="1" smtClean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839200" cy="41529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Monotype Sorts"/>
              <a:buNone/>
            </a:pPr>
            <a:r>
              <a:rPr lang="en-US" altLang="en-US" sz="2400" b="1" smtClean="0"/>
              <a:t>Type of epithelium lining stomach?</a:t>
            </a:r>
          </a:p>
          <a:p>
            <a:pPr marL="381000" indent="-381000">
              <a:lnSpc>
                <a:spcPct val="90000"/>
              </a:lnSpc>
              <a:spcBef>
                <a:spcPct val="100000"/>
              </a:spcBef>
              <a:buFont typeface="Monotype Sorts"/>
              <a:buNone/>
            </a:pPr>
            <a:r>
              <a:rPr lang="en-US" altLang="en-US" sz="2800" b="1" smtClean="0"/>
              <a:t>Gastric glands –</a:t>
            </a:r>
            <a:r>
              <a:rPr lang="en-US" altLang="en-US" sz="2400" smtClean="0"/>
              <a:t>  deep in lamina propria</a:t>
            </a:r>
            <a:endParaRPr lang="en-US" altLang="en-US" sz="2800" b="1" i="1" smtClean="0"/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Font typeface="Monotype Sorts"/>
              <a:buAutoNum type="arabicPeriod"/>
            </a:pPr>
            <a:r>
              <a:rPr lang="en-US" altLang="en-US" sz="2800" b="1" smtClean="0">
                <a:solidFill>
                  <a:srgbClr val="FF3300"/>
                </a:solidFill>
              </a:rPr>
              <a:t>Parietal cells </a:t>
            </a:r>
            <a:r>
              <a:rPr lang="en-US" altLang="en-US" sz="2800" b="1" smtClean="0"/>
              <a:t>(produce </a:t>
            </a:r>
            <a:r>
              <a:rPr lang="en-US" altLang="en-US" sz="2800" b="1" smtClean="0">
                <a:solidFill>
                  <a:srgbClr val="FF3300"/>
                </a:solidFill>
              </a:rPr>
              <a:t>HCl</a:t>
            </a:r>
            <a:r>
              <a:rPr lang="en-US" altLang="en-US" sz="2800" b="1" smtClean="0"/>
              <a:t> and intrinsic factor)</a:t>
            </a:r>
          </a:p>
          <a:p>
            <a:pPr marL="781050" lvl="1" indent="-381000">
              <a:lnSpc>
                <a:spcPct val="90000"/>
              </a:lnSpc>
              <a:spcBef>
                <a:spcPct val="50000"/>
              </a:spcBef>
              <a:buFont typeface="Monotype Sorts"/>
              <a:buAutoNum type="arabicPeriod"/>
            </a:pPr>
            <a:r>
              <a:rPr lang="en-US" altLang="en-US" sz="2400" b="1" smtClean="0"/>
              <a:t>HCL activates pepsinogen by making it acidic (1.5-3.5)</a:t>
            </a:r>
          </a:p>
          <a:p>
            <a:pPr marL="781050" lvl="1" indent="-381000">
              <a:lnSpc>
                <a:spcPct val="90000"/>
              </a:lnSpc>
              <a:spcBef>
                <a:spcPct val="50000"/>
              </a:spcBef>
              <a:buFont typeface="Monotype Sorts"/>
              <a:buAutoNum type="arabicPeriod"/>
            </a:pPr>
            <a:r>
              <a:rPr lang="en-US" altLang="en-US" sz="2400" b="1" smtClean="0"/>
              <a:t>IF- Helps with vitamin b12 absorption (need for RBC)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Font typeface="Monotype Sorts"/>
              <a:buAutoNum type="arabicPeriod"/>
            </a:pPr>
            <a:r>
              <a:rPr lang="en-US" altLang="en-US" sz="2800" b="1" smtClean="0">
                <a:solidFill>
                  <a:srgbClr val="FFFF00"/>
                </a:solidFill>
              </a:rPr>
              <a:t>Chief cells </a:t>
            </a:r>
            <a:r>
              <a:rPr lang="en-US" altLang="en-US" sz="2800" b="1" smtClean="0"/>
              <a:t>(produce </a:t>
            </a:r>
            <a:r>
              <a:rPr lang="en-US" altLang="en-US" sz="2800" b="1" smtClean="0">
                <a:solidFill>
                  <a:srgbClr val="FFFF00"/>
                </a:solidFill>
              </a:rPr>
              <a:t>pepsinogen – inactive pepsin</a:t>
            </a:r>
            <a:r>
              <a:rPr lang="en-US" altLang="en-US" sz="2800" b="1" smtClean="0"/>
              <a:t>)</a:t>
            </a:r>
          </a:p>
          <a:p>
            <a:pPr marL="781050" lvl="1" indent="-381000">
              <a:lnSpc>
                <a:spcPct val="90000"/>
              </a:lnSpc>
              <a:spcBef>
                <a:spcPct val="50000"/>
              </a:spcBef>
              <a:buFont typeface="Monotype Sorts"/>
              <a:buAutoNum type="arabicPeriod"/>
            </a:pPr>
            <a:r>
              <a:rPr lang="en-US" altLang="en-US" sz="2400" b="1" smtClean="0"/>
              <a:t>Begins protein digestion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Font typeface="Monotype Sorts"/>
              <a:buAutoNum type="arabicPeriod"/>
            </a:pPr>
            <a:r>
              <a:rPr lang="en-US" altLang="en-US" sz="2800" b="1" smtClean="0">
                <a:solidFill>
                  <a:schemeClr val="accent2"/>
                </a:solidFill>
              </a:rPr>
              <a:t>Enteroendocrine cells – G cells  </a:t>
            </a:r>
            <a:r>
              <a:rPr lang="en-US" altLang="en-US" sz="1800" b="1" smtClean="0"/>
              <a:t>(</a:t>
            </a:r>
            <a:r>
              <a:rPr lang="en-US" altLang="en-US" sz="2400" smtClean="0"/>
              <a:t>several hormones including gastrin which increases the action of the other 2)</a:t>
            </a:r>
            <a:endParaRPr lang="en-US" altLang="en-US" sz="1800" b="1" smtClean="0"/>
          </a:p>
        </p:txBody>
      </p:sp>
      <p:sp>
        <p:nvSpPr>
          <p:cNvPr id="34820" name="AutoShape 10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09600"/>
            <a:ext cx="12192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Fig 25.13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Peptic Ulcers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Breach of protective mucous layer.</a:t>
            </a:r>
          </a:p>
          <a:p>
            <a:r>
              <a:rPr lang="en-US" altLang="en-US" smtClean="0"/>
              <a:t>Causes gastritis – inflammation of stomach</a:t>
            </a:r>
          </a:p>
          <a:p>
            <a:endParaRPr lang="en-US" altLang="en-US" smtClean="0"/>
          </a:p>
          <a:p>
            <a:r>
              <a:rPr lang="en-US" altLang="en-US" smtClean="0"/>
              <a:t>Ulcers- erosions of stomach wall</a:t>
            </a:r>
          </a:p>
          <a:p>
            <a:pPr lvl="1"/>
            <a:r>
              <a:rPr lang="en-US" altLang="en-US" smtClean="0"/>
              <a:t>Used to be blamed on excess HCL</a:t>
            </a:r>
          </a:p>
          <a:p>
            <a:pPr lvl="2"/>
            <a:r>
              <a:rPr lang="en-US" altLang="en-US" smtClean="0"/>
              <a:t>Stess, spicy food, NSAIDS, alcohol, etc.</a:t>
            </a:r>
          </a:p>
          <a:p>
            <a:pPr lvl="2"/>
            <a:r>
              <a:rPr lang="en-US" altLang="en-US" smtClean="0"/>
              <a:t>Now known that 90% are due to H. Pylori bacteria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228600"/>
            <a:ext cx="3581400" cy="11049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  <a:endParaRPr lang="en-US" altLang="en-US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400" smtClean="0"/>
              <a:t>Ingestion-taking food in</a:t>
            </a:r>
          </a:p>
          <a:p>
            <a:pPr>
              <a:spcBef>
                <a:spcPct val="40000"/>
              </a:spcBef>
            </a:pPr>
            <a:r>
              <a:rPr lang="en-US" altLang="en-US" sz="2400" smtClean="0"/>
              <a:t>Mechanical digestion- preparing food for digestion. ^Surface area.</a:t>
            </a:r>
          </a:p>
          <a:p>
            <a:pPr lvl="1">
              <a:spcBef>
                <a:spcPct val="40000"/>
              </a:spcBef>
            </a:pPr>
            <a:r>
              <a:rPr lang="en-US" altLang="en-US" sz="2000" smtClean="0"/>
              <a:t>Segmentation- rhymic contractions of SI</a:t>
            </a:r>
          </a:p>
          <a:p>
            <a:pPr lvl="2">
              <a:spcBef>
                <a:spcPct val="40000"/>
              </a:spcBef>
            </a:pPr>
            <a:r>
              <a:rPr lang="en-US" altLang="en-US" sz="1800" smtClean="0"/>
              <a:t>Mixes food with digestive juices</a:t>
            </a:r>
          </a:p>
          <a:p>
            <a:pPr>
              <a:spcBef>
                <a:spcPct val="40000"/>
              </a:spcBef>
            </a:pPr>
            <a:r>
              <a:rPr lang="en-US" altLang="en-US" sz="2400" smtClean="0"/>
              <a:t>Propulsion- involuntarily moving food</a:t>
            </a:r>
          </a:p>
          <a:p>
            <a:pPr lvl="1">
              <a:spcBef>
                <a:spcPct val="40000"/>
              </a:spcBef>
            </a:pPr>
            <a:r>
              <a:rPr lang="en-US" altLang="en-US" sz="2000" smtClean="0"/>
              <a:t>Peristalsis- waves of contraction to keep food moving</a:t>
            </a:r>
          </a:p>
          <a:p>
            <a:pPr>
              <a:spcBef>
                <a:spcPct val="40000"/>
              </a:spcBef>
            </a:pPr>
            <a:r>
              <a:rPr lang="en-US" altLang="en-US" sz="2400" smtClean="0"/>
              <a:t>Chemical digestion- into building blocks</a:t>
            </a:r>
          </a:p>
          <a:p>
            <a:pPr>
              <a:spcBef>
                <a:spcPct val="40000"/>
              </a:spcBef>
            </a:pPr>
            <a:r>
              <a:rPr lang="en-US" altLang="en-US" sz="2400" smtClean="0"/>
              <a:t>Absorption- dissolved food molecules into blood</a:t>
            </a:r>
          </a:p>
          <a:p>
            <a:pPr>
              <a:spcBef>
                <a:spcPct val="40000"/>
              </a:spcBef>
            </a:pPr>
            <a:r>
              <a:rPr lang="en-US" altLang="en-US" sz="2400" smtClean="0"/>
              <a:t>Defecation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4258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9615" b="6741"/>
          <a:stretch>
            <a:fillRect/>
          </a:stretch>
        </p:blipFill>
        <p:spPr bwMode="auto">
          <a:xfrm>
            <a:off x="4905375" y="1143000"/>
            <a:ext cx="42386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257800" cy="609600"/>
          </a:xfrm>
          <a:solidFill>
            <a:srgbClr val="031B67"/>
          </a:solidFill>
        </p:spPr>
        <p:txBody>
          <a:bodyPr/>
          <a:lstStyle/>
          <a:p>
            <a:pPr>
              <a:defRPr/>
            </a:pPr>
            <a:r>
              <a:rPr lang="en-US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Regions of Small Intestine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41529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altLang="en-US" sz="2800" smtClean="0"/>
              <a:t>SI is longest part of dig. tube</a:t>
            </a:r>
          </a:p>
          <a:p>
            <a:pPr>
              <a:spcBef>
                <a:spcPct val="80000"/>
              </a:spcBef>
            </a:pPr>
            <a:r>
              <a:rPr lang="en-US" altLang="en-US" sz="2800" b="1" smtClean="0">
                <a:solidFill>
                  <a:srgbClr val="FFFF00"/>
                </a:solidFill>
              </a:rPr>
              <a:t>Duodenum</a:t>
            </a:r>
            <a:r>
              <a:rPr lang="en-US" altLang="en-US" sz="2800" smtClean="0"/>
              <a:t> </a:t>
            </a:r>
            <a:r>
              <a:rPr lang="en-US" altLang="en-US" sz="2400" smtClean="0"/>
              <a:t>(short, 12 inches)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/>
              <a:t>fixed shape &amp; position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/>
              <a:t>Mixing bowl for chyme &amp; ? 	                                </a:t>
            </a:r>
          </a:p>
          <a:p>
            <a:pPr>
              <a:spcBef>
                <a:spcPct val="75000"/>
              </a:spcBef>
            </a:pPr>
            <a:r>
              <a:rPr lang="en-US" altLang="en-US" sz="2800" b="1" smtClean="0">
                <a:solidFill>
                  <a:srgbClr val="FFFF00"/>
                </a:solidFill>
              </a:rPr>
              <a:t>Jejunum</a:t>
            </a:r>
            <a:r>
              <a:rPr lang="en-US" altLang="en-US" sz="2800" smtClean="0"/>
              <a:t> </a:t>
            </a:r>
            <a:r>
              <a:rPr lang="en-US" altLang="en-US" sz="2400" smtClean="0"/>
              <a:t>(2.5 m long) 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/>
              <a:t>Most of digestion</a:t>
            </a:r>
            <a:r>
              <a:rPr lang="en-US" altLang="en-US" smtClean="0"/>
              <a:t>                                                  </a:t>
            </a:r>
          </a:p>
          <a:p>
            <a:pPr>
              <a:spcBef>
                <a:spcPct val="75000"/>
              </a:spcBef>
            </a:pPr>
            <a:r>
              <a:rPr lang="en-US" altLang="en-US" sz="2800" b="1" smtClean="0">
                <a:solidFill>
                  <a:srgbClr val="FFFF00"/>
                </a:solidFill>
              </a:rPr>
              <a:t>Ileum</a:t>
            </a:r>
            <a:r>
              <a:rPr lang="en-US" altLang="en-US" sz="2800" smtClean="0"/>
              <a:t> (longest at 3.5 m) 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/>
              <a:t>Most of absorption, ends in </a:t>
            </a:r>
          </a:p>
          <a:p>
            <a:pPr>
              <a:spcBef>
                <a:spcPct val="75000"/>
              </a:spcBef>
            </a:pPr>
            <a:r>
              <a:rPr lang="en-US" altLang="en-US" sz="2800" b="1" smtClean="0">
                <a:solidFill>
                  <a:srgbClr val="FFFF00"/>
                </a:solidFill>
              </a:rPr>
              <a:t>Ileocecal valve</a:t>
            </a:r>
            <a:r>
              <a:rPr lang="en-US" altLang="en-US" smtClean="0"/>
              <a:t> </a:t>
            </a:r>
            <a:r>
              <a:rPr lang="en-US" altLang="en-US" sz="2400" smtClean="0"/>
              <a:t>– slit valve into large intestine (colon)</a:t>
            </a:r>
            <a:r>
              <a:rPr lang="en-US" altLang="en-US" smtClean="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Small Intestine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38200" y="1790700"/>
            <a:ext cx="7467600" cy="1104900"/>
          </a:xfrm>
        </p:spPr>
        <p:txBody>
          <a:bodyPr/>
          <a:lstStyle/>
          <a:p>
            <a:r>
              <a:rPr lang="en-US" altLang="en-US" smtClean="0"/>
              <a:t>Huge surface area- Villi and microvilli- 200 sq meters (tennis court)</a:t>
            </a:r>
          </a:p>
          <a:p>
            <a:r>
              <a:rPr lang="en-US" altLang="en-US" smtClean="0"/>
              <a:t>Chemo targets these rapidly dividing cells- nausea, diarrhea</a:t>
            </a:r>
          </a:p>
          <a:p>
            <a:r>
              <a:rPr lang="en-US" altLang="en-US" smtClean="0"/>
              <a:t>Absorbs 95% H20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486400" cy="41529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Monotype Sorts" charset="2"/>
              <a:buNone/>
              <a:defRPr/>
            </a:pPr>
            <a:r>
              <a:rPr lang="en-US" alt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Cecum </a:t>
            </a:r>
            <a:r>
              <a:rPr lang="en-US" alt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alt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smtClean="0"/>
              <a:t>pocket at proximal end with Appendix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charset="2"/>
              <a:buNone/>
              <a:defRPr/>
            </a:pPr>
            <a:r>
              <a:rPr lang="en-US" alt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charset="2"/>
              <a:buNone/>
              <a:defRPr/>
            </a:pPr>
            <a:r>
              <a:rPr lang="en-US" altLang="en-US" sz="2400" smtClean="0"/>
              <a:t>	Ascending colon - on right, between cecum and right colic flexure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charset="2"/>
              <a:buNone/>
              <a:defRPr/>
            </a:pPr>
            <a:r>
              <a:rPr lang="en-US" altLang="en-US" sz="2400" smtClean="0"/>
              <a:t>	Transverse colon - horizontal portion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charset="2"/>
              <a:buNone/>
              <a:defRPr/>
            </a:pPr>
            <a:r>
              <a:rPr lang="en-US" altLang="en-US" sz="2400" smtClean="0"/>
              <a:t>	Descending colon - left side, between left colic flexure and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charset="2"/>
              <a:buNone/>
              <a:defRPr/>
            </a:pPr>
            <a:r>
              <a:rPr lang="en-US" altLang="en-US" sz="2400" smtClean="0"/>
              <a:t>	Sigmoid colon - S bend near terminal 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smtClean="0">
              <a:latin typeface="Times" panose="02020603050405020304" pitchFamily="18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228600" y="381000"/>
            <a:ext cx="465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Regions of Large Intestine</a:t>
            </a:r>
          </a:p>
        </p:txBody>
      </p:sp>
      <p:pic>
        <p:nvPicPr>
          <p:cNvPr id="40964" name="Picture 12" descr="uFG25_1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4001"/>
          <a:stretch>
            <a:fillRect/>
          </a:stretch>
        </p:blipFill>
        <p:spPr>
          <a:xfrm>
            <a:off x="5672138" y="0"/>
            <a:ext cx="3471862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Rectangle 13"/>
          <p:cNvSpPr>
            <a:spLocks noChangeArrowheads="1"/>
          </p:cNvSpPr>
          <p:nvPr/>
        </p:nvSpPr>
        <p:spPr bwMode="auto">
          <a:xfrm>
            <a:off x="7772400" y="41910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Fig 25-17</a:t>
            </a: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228600" y="5257800"/>
            <a:ext cx="8915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Rectum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0"/>
              <a:t>terminal end is anal canal - ending at the anus -   which has internal involuntary sphincter and external voluntary sphincter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5/9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228600" y="1609725"/>
            <a:ext cx="4953000" cy="4876800"/>
          </a:xfrm>
        </p:spPr>
        <p:txBody>
          <a:bodyPr/>
          <a:lstStyle/>
          <a:p>
            <a:r>
              <a:rPr lang="en-US" altLang="en-US" smtClean="0"/>
              <a:t>List the parts of the small and large intestine in order.</a:t>
            </a:r>
          </a:p>
          <a:p>
            <a:endParaRPr lang="en-US" altLang="en-US" smtClean="0"/>
          </a:p>
          <a:p>
            <a:r>
              <a:rPr lang="en-US" altLang="en-US" smtClean="0"/>
              <a:t>What do the 3 stomach cells that we talked about yesterday do?</a:t>
            </a:r>
          </a:p>
          <a:p>
            <a:endParaRPr lang="en-US" altLang="en-US" smtClean="0"/>
          </a:p>
        </p:txBody>
      </p:sp>
      <p:pic>
        <p:nvPicPr>
          <p:cNvPr id="419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914400"/>
            <a:ext cx="3530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Accessory Organs of SI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Liver- Produces bile to duodenum</a:t>
            </a:r>
          </a:p>
          <a:p>
            <a:pPr lvl="1">
              <a:buFontTx/>
              <a:buChar char="-"/>
            </a:pPr>
            <a:r>
              <a:rPr lang="en-US" altLang="en-US" smtClean="0"/>
              <a:t>Breaks down fats</a:t>
            </a:r>
          </a:p>
          <a:p>
            <a:pPr lvl="1">
              <a:buFontTx/>
              <a:buChar char="-"/>
            </a:pPr>
            <a:r>
              <a:rPr lang="en-US" altLang="en-US" smtClean="0"/>
              <a:t>Largest gland in body</a:t>
            </a:r>
          </a:p>
          <a:p>
            <a:pPr lvl="1">
              <a:buFontTx/>
              <a:buChar char="-"/>
            </a:pPr>
            <a:r>
              <a:rPr lang="en-US" altLang="en-US" smtClean="0"/>
              <a:t>Also plays a huge role in detoxifying blood</a:t>
            </a:r>
          </a:p>
        </p:txBody>
      </p:sp>
      <p:sp>
        <p:nvSpPr>
          <p:cNvPr id="430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Gallbladder- bile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91450" cy="1104900"/>
          </a:xfrm>
        </p:spPr>
        <p:txBody>
          <a:bodyPr/>
          <a:lstStyle/>
          <a:p>
            <a:r>
              <a:rPr lang="en-US" altLang="en-US" smtClean="0"/>
              <a:t>Pancreas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Releases enzymes to help with breakdown of all foods</a:t>
            </a:r>
          </a:p>
          <a:p>
            <a:pPr lvl="1"/>
            <a:r>
              <a:rPr lang="en-US" altLang="en-US" smtClean="0"/>
              <a:t>Amylase- Starch</a:t>
            </a:r>
          </a:p>
          <a:p>
            <a:pPr lvl="1"/>
            <a:r>
              <a:rPr lang="en-US" altLang="en-US" smtClean="0"/>
              <a:t>Lipase-Fats</a:t>
            </a:r>
          </a:p>
          <a:p>
            <a:pPr lvl="1"/>
            <a:r>
              <a:rPr lang="en-US" altLang="en-US" smtClean="0"/>
              <a:t>Nuclease- DNA</a:t>
            </a:r>
          </a:p>
          <a:p>
            <a:pPr lvl="1"/>
            <a:r>
              <a:rPr lang="en-US" altLang="en-US" smtClean="0"/>
              <a:t>Proteases- Proteins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 Intestine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772400" cy="4152900"/>
          </a:xfrm>
        </p:spPr>
        <p:txBody>
          <a:bodyPr/>
          <a:lstStyle/>
          <a:p>
            <a:r>
              <a:rPr lang="en-US" altLang="en-US" smtClean="0"/>
              <a:t>Water absorption</a:t>
            </a:r>
          </a:p>
          <a:p>
            <a:r>
              <a:rPr lang="en-US" altLang="en-US" smtClean="0"/>
              <a:t>Elimination of remaining feces</a:t>
            </a:r>
          </a:p>
          <a:p>
            <a:r>
              <a:rPr lang="en-US" altLang="en-US" smtClean="0"/>
              <a:t>Appendix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5" b="7207"/>
          <a:stretch>
            <a:fillRect/>
          </a:stretch>
        </p:blipFill>
        <p:spPr bwMode="auto">
          <a:xfrm>
            <a:off x="2209800" y="2735263"/>
            <a:ext cx="69342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7010400" cy="41529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smtClean="0"/>
              <a:t>1. Mucosa -  abundant goblet cells, stratified squamous epithelium near anal canal 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smtClean="0"/>
              <a:t>2. No villi 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smtClean="0"/>
              <a:t>3. Longitudinal muscle layer incomplete, forms three bands or </a:t>
            </a:r>
            <a:r>
              <a:rPr lang="en-US" altLang="en-US" sz="2800" b="1" smtClean="0">
                <a:solidFill>
                  <a:srgbClr val="FFFF00"/>
                </a:solidFill>
              </a:rPr>
              <a:t>taenia coli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800" smtClean="0"/>
              <a:t>4. Circular muscle - forms pockets or </a:t>
            </a:r>
            <a:r>
              <a:rPr lang="en-US" altLang="en-US" sz="2800" b="1" smtClean="0">
                <a:solidFill>
                  <a:srgbClr val="FFFF00"/>
                </a:solidFill>
              </a:rPr>
              <a:t>haustra</a:t>
            </a:r>
            <a:r>
              <a:rPr lang="en-US" altLang="en-US" sz="2800" smtClean="0"/>
              <a:t> between bands 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057400" y="381000"/>
            <a:ext cx="687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Histology of Large Intestine</a:t>
            </a:r>
          </a:p>
        </p:txBody>
      </p:sp>
      <p:sp>
        <p:nvSpPr>
          <p:cNvPr id="4608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58000" y="5791200"/>
            <a:ext cx="15240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Fig 25.19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 Intestine Flora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10 million different types!</a:t>
            </a:r>
          </a:p>
          <a:p>
            <a:r>
              <a:rPr lang="en-US" altLang="en-US" smtClean="0"/>
              <a:t>Make B vitamins and Vitamin K</a:t>
            </a:r>
          </a:p>
          <a:p>
            <a:r>
              <a:rPr lang="en-US" altLang="en-US" smtClean="0"/>
              <a:t>Help breakdown cellulose and other compounds</a:t>
            </a:r>
          </a:p>
          <a:p>
            <a:pPr lvl="1"/>
            <a:r>
              <a:rPr lang="en-US" altLang="en-US" smtClean="0"/>
              <a:t>Fermentation produces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Digestion-Carbs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000" smtClean="0"/>
              <a:t>Sucrose (table sugar)</a:t>
            </a:r>
          </a:p>
          <a:p>
            <a:pPr lvl="1"/>
            <a:r>
              <a:rPr lang="en-US" altLang="en-US" sz="2000" smtClean="0"/>
              <a:t>Lactose (milk sugar)</a:t>
            </a:r>
          </a:p>
          <a:p>
            <a:pPr lvl="1"/>
            <a:r>
              <a:rPr lang="en-US" altLang="en-US" sz="2000" smtClean="0"/>
              <a:t>Maltose (grain sugar)</a:t>
            </a:r>
          </a:p>
          <a:p>
            <a:pPr lvl="1"/>
            <a:r>
              <a:rPr lang="en-US" altLang="en-US" sz="2000" smtClean="0"/>
              <a:t>Glycogen – Animal storage</a:t>
            </a:r>
          </a:p>
          <a:p>
            <a:pPr lvl="1"/>
            <a:r>
              <a:rPr lang="en-US" altLang="en-US" sz="2000" smtClean="0"/>
              <a:t>Starch – Plant storage</a:t>
            </a:r>
          </a:p>
          <a:p>
            <a:pPr lvl="1"/>
            <a:r>
              <a:rPr lang="en-US" altLang="en-US" sz="2000" smtClean="0"/>
              <a:t>Indigestible polysaccharides (cellulose)</a:t>
            </a:r>
          </a:p>
          <a:p>
            <a:pPr lvl="1"/>
            <a:endParaRPr lang="en-US" altLang="en-US" sz="2000" smtClean="0"/>
          </a:p>
          <a:p>
            <a:r>
              <a:rPr lang="en-US" altLang="en-US" sz="2400" smtClean="0"/>
              <a:t>Salivary Amylase- mouth saliva</a:t>
            </a:r>
          </a:p>
          <a:p>
            <a:r>
              <a:rPr lang="en-US" altLang="en-US" sz="2400" smtClean="0"/>
              <a:t>Pancreatic Amylase- Small intestine </a:t>
            </a:r>
          </a:p>
          <a:p>
            <a:pPr lvl="1"/>
            <a:r>
              <a:rPr lang="en-US" altLang="en-US" sz="2000" smtClean="0"/>
              <a:t>Break down into “oligosaccharides”</a:t>
            </a:r>
          </a:p>
          <a:p>
            <a:r>
              <a:rPr lang="en-US" altLang="en-US" sz="2400" smtClean="0"/>
              <a:t>Microvilli digestive enzymes for disaccharides (SI)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5"/>
            <a:ext cx="90963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Digestion-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Triglyceride- Most common type</a:t>
            </a:r>
          </a:p>
          <a:p>
            <a:pPr lvl="1"/>
            <a:r>
              <a:rPr lang="en-US" altLang="en-US" smtClean="0"/>
              <a:t>Lipases break it down</a:t>
            </a:r>
          </a:p>
          <a:p>
            <a:pPr lvl="2"/>
            <a:r>
              <a:rPr lang="en-US" altLang="en-US" smtClean="0"/>
              <a:t>Gastric lipase</a:t>
            </a:r>
          </a:p>
          <a:p>
            <a:pPr lvl="2"/>
            <a:r>
              <a:rPr lang="en-US" altLang="en-US" smtClean="0"/>
              <a:t>Pancreatic lipase (SI)</a:t>
            </a:r>
          </a:p>
          <a:p>
            <a:pPr lvl="2"/>
            <a:r>
              <a:rPr lang="en-US" altLang="en-US" smtClean="0"/>
              <a:t>Leaves free fatty acids and glycerol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Bile helps carry fatty acids across the intestinal mucosa- emulsification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Protein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Pepsin- stomach (chief cells)- inactivated by higher ph of duodenum.</a:t>
            </a:r>
          </a:p>
          <a:p>
            <a:pPr lvl="3"/>
            <a:r>
              <a:rPr lang="en-US" altLang="en-US" smtClean="0"/>
              <a:t>15%</a:t>
            </a:r>
          </a:p>
          <a:p>
            <a:r>
              <a:rPr lang="en-US" altLang="en-US" smtClean="0"/>
              <a:t>Typsin and chymotrypsin-pancreas</a:t>
            </a:r>
          </a:p>
          <a:p>
            <a:pPr lvl="1"/>
            <a:r>
              <a:rPr lang="en-US" altLang="en-US" smtClean="0"/>
              <a:t>Break proteins into smaller chains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Carboxypeptidase and aminopeptidase finish breakdown in SI to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Water Absorption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95% is absorbed by the Small intestine by osmosis</a:t>
            </a:r>
          </a:p>
          <a:p>
            <a:endParaRPr lang="en-US" altLang="en-US" smtClean="0"/>
          </a:p>
          <a:p>
            <a:r>
              <a:rPr lang="en-US" altLang="en-US" smtClean="0"/>
              <a:t>The rest is absorbed by the large intestine</a:t>
            </a:r>
          </a:p>
          <a:p>
            <a:endParaRPr lang="en-US" altLang="en-US" smtClean="0"/>
          </a:p>
          <a:p>
            <a:r>
              <a:rPr lang="en-US" altLang="en-US" smtClean="0"/>
              <a:t>.1 L is left to help soften stool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5/10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Hepatitis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Inflammation of liver</a:t>
            </a:r>
          </a:p>
          <a:p>
            <a:r>
              <a:rPr lang="en-US" altLang="en-US" smtClean="0"/>
              <a:t>Often due to viral disease- 5 types (A-F)</a:t>
            </a:r>
          </a:p>
          <a:p>
            <a:pPr lvl="1"/>
            <a:r>
              <a:rPr lang="en-US" altLang="en-US" smtClean="0"/>
              <a:t>B sexual contact or blood – chronic </a:t>
            </a:r>
          </a:p>
          <a:p>
            <a:pPr lvl="2"/>
            <a:r>
              <a:rPr lang="en-US" altLang="en-US" smtClean="0"/>
              <a:t>40%- increased risk of liver cancer too</a:t>
            </a:r>
          </a:p>
          <a:p>
            <a:pPr lvl="2"/>
            <a:r>
              <a:rPr lang="en-US" altLang="en-US" smtClean="0"/>
              <a:t>Vaccine against</a:t>
            </a:r>
          </a:p>
          <a:p>
            <a:pPr lvl="1"/>
            <a:r>
              <a:rPr lang="en-US" altLang="en-US" smtClean="0"/>
              <a:t>A-32% infectious hepatitis- sewage contaminated food</a:t>
            </a:r>
          </a:p>
          <a:p>
            <a:pPr lvl="1"/>
            <a:r>
              <a:rPr lang="en-US" altLang="en-US" smtClean="0"/>
              <a:t>C- Chronic liver infections/new treatments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Gallstones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029200" cy="4648200"/>
          </a:xfrm>
        </p:spPr>
        <p:txBody>
          <a:bodyPr/>
          <a:lstStyle/>
          <a:p>
            <a:r>
              <a:rPr lang="en-US" altLang="en-US" smtClean="0"/>
              <a:t>Bile helps excrete cholesterol from body. </a:t>
            </a:r>
          </a:p>
          <a:p>
            <a:pPr lvl="1"/>
            <a:r>
              <a:rPr lang="en-US" altLang="en-US" smtClean="0"/>
              <a:t>Too much causes it to crystallize into sharp crystals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Sx:pain in upper back and right shoulder/side</a:t>
            </a:r>
          </a:p>
          <a:p>
            <a:pPr lvl="1"/>
            <a:r>
              <a:rPr lang="en-US" altLang="en-US" smtClean="0"/>
              <a:t>Nausea / vomiting</a:t>
            </a:r>
          </a:p>
          <a:p>
            <a:pPr lvl="1"/>
            <a:r>
              <a:rPr lang="en-US" altLang="en-US" smtClean="0"/>
              <a:t>Juandice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600200"/>
            <a:ext cx="3668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Chrohn’s Disease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Type of IBD-inflammation of lining of intestine, can affect SI and LI</a:t>
            </a:r>
          </a:p>
          <a:p>
            <a:endParaRPr lang="en-US" altLang="en-US" smtClean="0"/>
          </a:p>
          <a:p>
            <a:r>
              <a:rPr lang="en-US" altLang="en-US" smtClean="0"/>
              <a:t>Severe diarrhea, weight loss, malnutrition</a:t>
            </a:r>
          </a:p>
          <a:p>
            <a:r>
              <a:rPr lang="en-US" altLang="en-US" smtClean="0"/>
              <a:t>Probably autoimmune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Ulcerative Colitis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35000" y="1828800"/>
            <a:ext cx="7772400" cy="4152900"/>
          </a:xfrm>
        </p:spPr>
        <p:txBody>
          <a:bodyPr/>
          <a:lstStyle/>
          <a:p>
            <a:r>
              <a:rPr lang="en-US" altLang="en-US" smtClean="0"/>
              <a:t>Another IBD</a:t>
            </a:r>
          </a:p>
          <a:p>
            <a:endParaRPr lang="en-US" altLang="en-US" smtClean="0"/>
          </a:p>
          <a:p>
            <a:r>
              <a:rPr lang="en-US" altLang="en-US" smtClean="0"/>
              <a:t>Long lasting ulcers in digestive tract in Large intestine</a:t>
            </a:r>
          </a:p>
          <a:p>
            <a:endParaRPr lang="en-US" altLang="en-US" smtClean="0"/>
          </a:p>
          <a:p>
            <a:r>
              <a:rPr lang="en-US" altLang="en-US" smtClean="0"/>
              <a:t>Bloody diarrhea, Cramps, weight loss</a:t>
            </a:r>
          </a:p>
          <a:p>
            <a:endParaRPr lang="en-US" altLang="en-US" smtClean="0"/>
          </a:p>
          <a:p>
            <a:r>
              <a:rPr lang="en-US" altLang="en-US" smtClean="0"/>
              <a:t>Comes and goes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Digestive System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Alimentary canal- (GI tract)-continuous muscular tube from mouth to anus.</a:t>
            </a:r>
          </a:p>
          <a:p>
            <a:pPr lvl="1"/>
            <a:r>
              <a:rPr lang="en-US" altLang="en-US" smtClean="0"/>
              <a:t>Digests</a:t>
            </a:r>
          </a:p>
          <a:p>
            <a:pPr lvl="1"/>
            <a:r>
              <a:rPr lang="en-US" altLang="en-US" smtClean="0"/>
              <a:t>Absorbs</a:t>
            </a:r>
          </a:p>
          <a:p>
            <a:pPr lvl="2"/>
            <a:r>
              <a:rPr lang="en-US" altLang="en-US" smtClean="0"/>
              <a:t>Mouth, pharynx, esophagus, stomach, SI, LI</a:t>
            </a:r>
          </a:p>
          <a:p>
            <a:pPr lvl="2"/>
            <a:endParaRPr lang="en-US" altLang="en-US" smtClean="0"/>
          </a:p>
          <a:p>
            <a:r>
              <a:rPr lang="en-US" altLang="en-US" smtClean="0"/>
              <a:t>Accessory Digestive organs</a:t>
            </a:r>
          </a:p>
          <a:p>
            <a:pPr lvl="1"/>
            <a:r>
              <a:rPr lang="en-US" altLang="en-US" smtClean="0"/>
              <a:t>Teeth, pancreas, salivary glands, liver, tongue, gallbladder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Inguinal Hernias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70% of all hernias</a:t>
            </a:r>
          </a:p>
          <a:p>
            <a:endParaRPr lang="en-US" altLang="en-US" smtClean="0"/>
          </a:p>
          <a:p>
            <a:r>
              <a:rPr lang="en-US" altLang="en-US" smtClean="0"/>
              <a:t>Intestine pushes through a weak spot in the abdominal wall</a:t>
            </a:r>
          </a:p>
          <a:p>
            <a:endParaRPr lang="en-US" altLang="en-US" smtClean="0"/>
          </a:p>
          <a:p>
            <a:r>
              <a:rPr lang="en-US" altLang="en-US" smtClean="0"/>
              <a:t>Pain on coughing, bending, lifting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4258B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791450" cy="1104900"/>
          </a:xfrm>
        </p:spPr>
        <p:txBody>
          <a:bodyPr/>
          <a:lstStyle/>
          <a:p>
            <a:r>
              <a:rPr lang="en-US" altLang="en-US" smtClean="0"/>
              <a:t>Colon Cancer</a:t>
            </a:r>
          </a:p>
        </p:txBody>
      </p:sp>
      <p:pic>
        <p:nvPicPr>
          <p:cNvPr id="61443" name="Picture 4" descr="http://www.cancerresearchuk.org/sites/default/files/styles/cruk_wide_resp_breakpoint_one/public/cs_mort_10common_male_0.png?itok=5V25RS0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6086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Risks: Smoking, physical inactivity, obesity, age, genetic </a:t>
            </a:r>
          </a:p>
          <a:p>
            <a:r>
              <a:rPr lang="en-US" altLang="en-US" smtClean="0"/>
              <a:t>Diet high in red meats / Processed meats/ frying and grilling foods</a:t>
            </a:r>
          </a:p>
          <a:p>
            <a:endParaRPr lang="en-US" altLang="en-US" smtClean="0"/>
          </a:p>
          <a:p>
            <a:r>
              <a:rPr lang="en-US" altLang="en-US" smtClean="0"/>
              <a:t>Sx: Blood in stool/ persistent abdominal cramping or gas / unexplained weight loss/ change in bowel habits for longer than 4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Colon Cancer</a:t>
            </a:r>
          </a:p>
        </p:txBody>
      </p:sp>
      <p:pic>
        <p:nvPicPr>
          <p:cNvPr id="634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6648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 descr="http://cdn2.hubspot.net/hub/365322/file-1013102855-png/exs-er-eBook-SurvivalRa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384550"/>
            <a:ext cx="55626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Pancreatic Cancer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45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3250"/>
            <a:ext cx="858043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Pancreatic Cancer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Sx:Pain in abdomen and back / jaundice (late term) / vomiting/ early feeling of fullness/ pale colored stool/ weight loss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656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562600" cy="38131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36538"/>
            <a:ext cx="9278937" cy="69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5257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89850" y="3810000"/>
            <a:ext cx="1454150" cy="654050"/>
          </a:xfrm>
          <a:prstGeom prst="rect">
            <a:avLst/>
          </a:prstGeom>
          <a:solidFill>
            <a:schemeClr val="tx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Muscularis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externa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038600" y="2971800"/>
            <a:ext cx="1447800" cy="3048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001000" y="2667000"/>
            <a:ext cx="914400" cy="2286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001000" y="5638800"/>
            <a:ext cx="914400" cy="2286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title"/>
          </p:nvPr>
        </p:nvSpPr>
        <p:spPr>
          <a:xfrm>
            <a:off x="1123950" y="285750"/>
            <a:ext cx="7791450" cy="1104900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Histological Organization</a:t>
            </a:r>
            <a:endParaRPr lang="en-US" altLang="en-US" smtClean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429000" cy="41529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altLang="en-US" b="1" smtClean="0"/>
              <a:t>Tube made up of  four layers.</a:t>
            </a:r>
          </a:p>
          <a:p>
            <a:pPr>
              <a:spcBef>
                <a:spcPct val="100000"/>
              </a:spcBef>
              <a:buFont typeface="Monotype Sorts"/>
              <a:buNone/>
            </a:pPr>
            <a:r>
              <a:rPr lang="en-US" altLang="en-US" b="1" smtClean="0"/>
              <a:t>Modifications along its length as needed.</a:t>
            </a: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8305800" y="2286000"/>
            <a:ext cx="3254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274" name="Text Box 3"/>
          <p:cNvSpPr txBox="1">
            <a:spLocks noChangeArrowheads="1"/>
          </p:cNvSpPr>
          <p:nvPr/>
        </p:nvSpPr>
        <p:spPr bwMode="auto">
          <a:xfrm>
            <a:off x="4495800" y="2590800"/>
            <a:ext cx="3254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7467600" y="3962400"/>
            <a:ext cx="3254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276" name="Text Box 5"/>
          <p:cNvSpPr txBox="1">
            <a:spLocks noChangeArrowheads="1"/>
          </p:cNvSpPr>
          <p:nvPr/>
        </p:nvSpPr>
        <p:spPr bwMode="auto">
          <a:xfrm>
            <a:off x="7696200" y="5486400"/>
            <a:ext cx="3254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4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96200" cy="876300"/>
          </a:xfrm>
        </p:spPr>
        <p:txBody>
          <a:bodyPr/>
          <a:lstStyle/>
          <a:p>
            <a:r>
              <a:rPr lang="en-US" altLang="en-US" b="1" smtClean="0"/>
              <a:t>The 4 Layers of the Gut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1529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400" smtClean="0">
                <a:solidFill>
                  <a:srgbClr val="FFFF00"/>
                </a:solidFill>
              </a:rPr>
              <a:t>1) </a:t>
            </a:r>
            <a:r>
              <a:rPr lang="en-US" altLang="en-US" sz="2400" b="1" smtClean="0">
                <a:solidFill>
                  <a:srgbClr val="FFFF00"/>
                </a:solidFill>
              </a:rPr>
              <a:t>Mucosa</a:t>
            </a:r>
            <a:r>
              <a:rPr lang="en-US" altLang="en-US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400" smtClean="0"/>
              <a:t>Epithelium –	</a:t>
            </a:r>
            <a:r>
              <a:rPr lang="en-US" altLang="en-US" sz="2000" smtClean="0"/>
              <a:t>usually simple columnar with goblets; may be stratified squamous in mouth and esophagus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400" smtClean="0"/>
              <a:t>Lamina propria - </a:t>
            </a:r>
            <a:r>
              <a:rPr lang="en-US" altLang="en-US" sz="2000" smtClean="0"/>
              <a:t>connective tissue deep to epithelium</a:t>
            </a:r>
            <a:r>
              <a:rPr lang="en-US" altLang="en-US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400" smtClean="0"/>
              <a:t>Muscularis mucosae -</a:t>
            </a:r>
            <a:r>
              <a:rPr lang="en-US" altLang="en-US" sz="2000" smtClean="0"/>
              <a:t>produces folds - plicae (small intestine) or rugae  (stomach)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400" smtClean="0">
                <a:solidFill>
                  <a:srgbClr val="FFFF00"/>
                </a:solidFill>
              </a:rPr>
              <a:t>2) </a:t>
            </a:r>
            <a:r>
              <a:rPr lang="en-US" altLang="en-US" sz="2400" b="1" smtClean="0">
                <a:solidFill>
                  <a:srgbClr val="FFFF00"/>
                </a:solidFill>
              </a:rPr>
              <a:t>Submucosa</a:t>
            </a:r>
            <a:r>
              <a:rPr lang="en-US" altLang="en-US" sz="2400" smtClean="0"/>
              <a:t> – </a:t>
            </a:r>
            <a:r>
              <a:rPr lang="en-US" altLang="en-US" sz="2000" smtClean="0"/>
              <a:t>made up of loose connective tissue contains submucosal plexus and blood vessels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400" smtClean="0">
                <a:solidFill>
                  <a:srgbClr val="FFFF00"/>
                </a:solidFill>
              </a:rPr>
              <a:t>3) </a:t>
            </a:r>
            <a:r>
              <a:rPr lang="en-US" altLang="en-US" sz="2400" b="1" smtClean="0">
                <a:solidFill>
                  <a:srgbClr val="FFFF00"/>
                </a:solidFill>
              </a:rPr>
              <a:t>Muscularis externa</a:t>
            </a:r>
            <a:r>
              <a:rPr lang="en-US" altLang="en-US" sz="2400" smtClean="0"/>
              <a:t> – </a:t>
            </a:r>
            <a:r>
              <a:rPr lang="en-US" altLang="en-US" sz="2000" smtClean="0"/>
              <a:t>smooth muscle, usually two layers (controlled by the myenteric plexus ) -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000" smtClean="0"/>
              <a:t>		outer layer: longitudinal 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en-US" sz="2000" smtClean="0"/>
              <a:t>		inner layer: circular  </a:t>
            </a:r>
          </a:p>
          <a:p>
            <a:pPr>
              <a:lnSpc>
                <a:spcPct val="80000"/>
              </a:lnSpc>
              <a:spcBef>
                <a:spcPct val="80000"/>
              </a:spcBef>
              <a:buFont typeface="Monotype Sorts"/>
              <a:buNone/>
            </a:pPr>
            <a:r>
              <a:rPr lang="en-US" altLang="en-US" sz="2400" smtClean="0">
                <a:solidFill>
                  <a:srgbClr val="FFFF00"/>
                </a:solidFill>
              </a:rPr>
              <a:t>4) </a:t>
            </a:r>
            <a:r>
              <a:rPr lang="en-US" altLang="en-US" sz="2400" b="1" smtClean="0">
                <a:solidFill>
                  <a:srgbClr val="FFFF00"/>
                </a:solidFill>
              </a:rPr>
              <a:t>Serosa</a:t>
            </a:r>
            <a:r>
              <a:rPr lang="en-US" altLang="en-US" sz="2400" smtClean="0"/>
              <a:t>  </a:t>
            </a:r>
          </a:p>
          <a:p>
            <a:pPr marL="762000" lvl="1" indent="-304800">
              <a:lnSpc>
                <a:spcPct val="80000"/>
              </a:lnSpc>
              <a:buFont typeface="Monotype Sorts"/>
              <a:buNone/>
            </a:pPr>
            <a:r>
              <a:rPr lang="en-US" altLang="en-US" sz="2000" smtClean="0"/>
              <a:t>	visceral layer of mesentery or adventitia depending on location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endParaRPr lang="en-US" altLang="en-US" sz="2400" smtClean="0"/>
          </a:p>
        </p:txBody>
      </p:sp>
      <p:sp>
        <p:nvSpPr>
          <p:cNvPr id="122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62800" y="457200"/>
            <a:ext cx="16002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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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1">
                <a:solidFill>
                  <a:srgbClr val="000000"/>
                </a:solidFill>
              </a:rPr>
              <a:t>Fig 25.2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6700"/>
            <a:ext cx="90678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DBFFB8"/>
      </a:dk1>
      <a:lt1>
        <a:srgbClr val="FFFFFF"/>
      </a:lt1>
      <a:dk2>
        <a:srgbClr val="063DE8"/>
      </a:dk2>
      <a:lt2>
        <a:srgbClr val="A3F25F"/>
      </a:lt2>
      <a:accent1>
        <a:srgbClr val="618FFD"/>
      </a:accent1>
      <a:accent2>
        <a:srgbClr val="5FA9CA"/>
      </a:accent2>
      <a:accent3>
        <a:srgbClr val="AAAFF2"/>
      </a:accent3>
      <a:accent4>
        <a:srgbClr val="DADADA"/>
      </a:accent4>
      <a:accent5>
        <a:srgbClr val="B7C6FE"/>
      </a:accent5>
      <a:accent6>
        <a:srgbClr val="5599B7"/>
      </a:accent6>
      <a:hlink>
        <a:srgbClr val="B478BB"/>
      </a:hlink>
      <a:folHlink>
        <a:srgbClr val="DBFFB8"/>
      </a:folHlink>
    </a:clrScheme>
    <a:fontScheme name="untitled 1">
      <a:majorFont>
        <a:latin typeface="Book Antiqu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DBFFB8"/>
    </a:dk1>
    <a:lt1>
      <a:srgbClr val="FFFFFF"/>
    </a:lt1>
    <a:dk2>
      <a:srgbClr val="063DE8"/>
    </a:dk2>
    <a:lt2>
      <a:srgbClr val="A3F25F"/>
    </a:lt2>
    <a:accent1>
      <a:srgbClr val="618FFD"/>
    </a:accent1>
    <a:accent2>
      <a:srgbClr val="5FA9CA"/>
    </a:accent2>
    <a:accent3>
      <a:srgbClr val="AAAFF2"/>
    </a:accent3>
    <a:accent4>
      <a:srgbClr val="DADADA"/>
    </a:accent4>
    <a:accent5>
      <a:srgbClr val="B7C6FE"/>
    </a:accent5>
    <a:accent6>
      <a:srgbClr val="5599B7"/>
    </a:accent6>
    <a:hlink>
      <a:srgbClr val="FFFFFF"/>
    </a:hlink>
    <a:folHlink>
      <a:srgbClr val="DBFFB8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DBFFB8"/>
    </a:dk1>
    <a:lt1>
      <a:srgbClr val="FFFFFF"/>
    </a:lt1>
    <a:dk2>
      <a:srgbClr val="063DE8"/>
    </a:dk2>
    <a:lt2>
      <a:srgbClr val="A3F25F"/>
    </a:lt2>
    <a:accent1>
      <a:srgbClr val="618FFD"/>
    </a:accent1>
    <a:accent2>
      <a:srgbClr val="5FA9CA"/>
    </a:accent2>
    <a:accent3>
      <a:srgbClr val="AAAFF2"/>
    </a:accent3>
    <a:accent4>
      <a:srgbClr val="DADADA"/>
    </a:accent4>
    <a:accent5>
      <a:srgbClr val="B7C6FE"/>
    </a:accent5>
    <a:accent6>
      <a:srgbClr val="5599B7"/>
    </a:accent6>
    <a:hlink>
      <a:srgbClr val="FFFFFF"/>
    </a:hlink>
    <a:folHlink>
      <a:srgbClr val="DBFFB8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DBFFB8"/>
    </a:dk1>
    <a:lt1>
      <a:srgbClr val="FFFFFF"/>
    </a:lt1>
    <a:dk2>
      <a:srgbClr val="063DE8"/>
    </a:dk2>
    <a:lt2>
      <a:srgbClr val="A3F25F"/>
    </a:lt2>
    <a:accent1>
      <a:srgbClr val="618FFD"/>
    </a:accent1>
    <a:accent2>
      <a:srgbClr val="5FA9CA"/>
    </a:accent2>
    <a:accent3>
      <a:srgbClr val="AAAFF2"/>
    </a:accent3>
    <a:accent4>
      <a:srgbClr val="DADADA"/>
    </a:accent4>
    <a:accent5>
      <a:srgbClr val="B7C6FE"/>
    </a:accent5>
    <a:accent6>
      <a:srgbClr val="5599B7"/>
    </a:accent6>
    <a:hlink>
      <a:srgbClr val="B478BB"/>
    </a:hlink>
    <a:folHlink>
      <a:srgbClr val="DBFF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Telencephalon:Applications:Microsoft Office:Microsoft PowerPoint 4:Templates:On Screen &amp; 35mm Slides:sidefads.ppt - Side Fade</Template>
  <TotalTime>4062</TotalTime>
  <Pages>35</Pages>
  <Words>1252</Words>
  <Application>Microsoft Office PowerPoint</Application>
  <PresentationFormat>On-screen Show (4:3)</PresentationFormat>
  <Paragraphs>280</Paragraphs>
  <Slides>56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Helvetica</vt:lpstr>
      <vt:lpstr>Arial</vt:lpstr>
      <vt:lpstr>Book Antiqua</vt:lpstr>
      <vt:lpstr>Monotype Sorts</vt:lpstr>
      <vt:lpstr>Times</vt:lpstr>
      <vt:lpstr>untitled 1</vt:lpstr>
      <vt:lpstr>Paintbrush Picture</vt:lpstr>
      <vt:lpstr>The Digestive System</vt:lpstr>
      <vt:lpstr>Digestive System</vt:lpstr>
      <vt:lpstr>Function</vt:lpstr>
      <vt:lpstr>PowerPoint Presentation</vt:lpstr>
      <vt:lpstr>Overview of Digestive System</vt:lpstr>
      <vt:lpstr>PowerPoint Presentation</vt:lpstr>
      <vt:lpstr>Histological Organization</vt:lpstr>
      <vt:lpstr>The 4 Layers of the Gut</vt:lpstr>
      <vt:lpstr>PowerPoint Presentation</vt:lpstr>
      <vt:lpstr>Blood supply to Gut</vt:lpstr>
      <vt:lpstr>Membranes</vt:lpstr>
      <vt:lpstr>PowerPoint Presentation</vt:lpstr>
      <vt:lpstr>The Enteric Nervous System</vt:lpstr>
      <vt:lpstr>The 2nd Brain?</vt:lpstr>
      <vt:lpstr>Oral Cavity</vt:lpstr>
      <vt:lpstr>The  Tongue</vt:lpstr>
      <vt:lpstr>Three pairs of Salivary Glands</vt:lpstr>
      <vt:lpstr>Mumps</vt:lpstr>
      <vt:lpstr>Structure of Teeth</vt:lpstr>
      <vt:lpstr>Types and Numbers of Teeth</vt:lpstr>
      <vt:lpstr>Teeth </vt:lpstr>
      <vt:lpstr>Esophagus </vt:lpstr>
      <vt:lpstr>HEARTBURN</vt:lpstr>
      <vt:lpstr>PowerPoint Presentation</vt:lpstr>
      <vt:lpstr>The Stomach</vt:lpstr>
      <vt:lpstr>The stomach</vt:lpstr>
      <vt:lpstr>Gross Anatomy of the Stomach</vt:lpstr>
      <vt:lpstr>Histology of Stomach</vt:lpstr>
      <vt:lpstr>Peptic Ulcers</vt:lpstr>
      <vt:lpstr>Regions of Small Intestine</vt:lpstr>
      <vt:lpstr>The Small Intestine</vt:lpstr>
      <vt:lpstr>PowerPoint Presentation</vt:lpstr>
      <vt:lpstr>5/9</vt:lpstr>
      <vt:lpstr>Accessory Organs of SI</vt:lpstr>
      <vt:lpstr>Pancreas</vt:lpstr>
      <vt:lpstr>Large Intestine</vt:lpstr>
      <vt:lpstr>PowerPoint Presentation</vt:lpstr>
      <vt:lpstr>Large Intestine Flora</vt:lpstr>
      <vt:lpstr>Digestion-Carbs </vt:lpstr>
      <vt:lpstr>PowerPoint Presentation</vt:lpstr>
      <vt:lpstr>Digestion- Lipids</vt:lpstr>
      <vt:lpstr>PowerPoint Presentation</vt:lpstr>
      <vt:lpstr>Protein Digestion</vt:lpstr>
      <vt:lpstr>Water Absorption</vt:lpstr>
      <vt:lpstr>5/10</vt:lpstr>
      <vt:lpstr>Hepatitis</vt:lpstr>
      <vt:lpstr>Gallstones</vt:lpstr>
      <vt:lpstr>Chrohn’s Disease</vt:lpstr>
      <vt:lpstr>Ulcerative Colitis</vt:lpstr>
      <vt:lpstr>Inguinal Hernias</vt:lpstr>
      <vt:lpstr>Colon Cancer</vt:lpstr>
      <vt:lpstr>Colon Cancer</vt:lpstr>
      <vt:lpstr>Colon Cancer</vt:lpstr>
      <vt:lpstr>Pancreatic Cancer</vt:lpstr>
      <vt:lpstr>Pancreatic Cancer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Ch25: Digestive System</dc:title>
  <dc:subject/>
  <dc:creator>Las Positas College</dc:creator>
  <cp:keywords/>
  <dc:description/>
  <cp:lastModifiedBy>Timothy Wanninger</cp:lastModifiedBy>
  <cp:revision>88</cp:revision>
  <cp:lastPrinted>2009-04-22T19:24:48Z</cp:lastPrinted>
  <dcterms:created xsi:type="dcterms:W3CDTF">1997-11-17T15:52:38Z</dcterms:created>
  <dcterms:modified xsi:type="dcterms:W3CDTF">2017-05-11T13:47:44Z</dcterms:modified>
</cp:coreProperties>
</file>