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FE5FE2F-FADD-4D39-ACE4-250505B26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1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AA29481-1312-4463-AD2F-BBD47A169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2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7FDE8B2-CEC7-407D-B556-C38517B3F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0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B0C7B3B-DAB5-46A0-978E-7331E59D1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defTabSz="457200">
              <a:defRPr/>
            </a:lvl1pPr>
          </a:lstStyle>
          <a:p>
            <a:fld id="{1C72337E-807B-433B-88E3-997D8CD7B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7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25DFE9A-A98B-4191-AFA1-180B2DA35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4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75FB6EF-EE9C-4B3D-BF9E-F08DC3F2F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83C30D1-E1D3-4C3C-811B-1D6A6E085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1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C218A47-333E-451C-869F-4AD280159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6C37644-1CFE-417E-8CB2-6249EAFBB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9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defTabSz="457200">
              <a:defRPr/>
            </a:lvl1pPr>
          </a:lstStyle>
          <a:p>
            <a:fld id="{4588EFF1-F7B8-4E05-9136-AE7D3C23C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2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defTabSz="914400" eaLnBrk="1" latinLnBrk="0" hangingPunct="1">
              <a:defRPr kumimoji="0" sz="1400">
                <a:solidFill>
                  <a:srgbClr val="696464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defTabSz="914400" eaLnBrk="1" latinLnBrk="0" hangingPunct="1">
              <a:defRPr kumimoji="0" sz="1400">
                <a:solidFill>
                  <a:srgbClr val="696464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defTabSz="914400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6592568-866A-4058-9E1A-1261A1B891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Types of Connective Tissue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accent1"/>
                </a:solidFill>
              </a:rPr>
              <a:t>Connective Tissue Proper:</a:t>
            </a:r>
          </a:p>
          <a:p>
            <a:pPr lvl="1" eaLnBrk="1" hangingPunct="1"/>
            <a:r>
              <a:rPr lang="en-US" altLang="en-US" b="1" smtClean="0"/>
              <a:t>Loose Connective Tissue- </a:t>
            </a:r>
            <a:r>
              <a:rPr lang="en-US" altLang="en-US" smtClean="0"/>
              <a:t>supports structures that it surrounds</a:t>
            </a:r>
            <a:endParaRPr lang="en-US" altLang="en-US" b="1" smtClean="0"/>
          </a:p>
          <a:p>
            <a:pPr lvl="2" eaLnBrk="1" hangingPunct="1"/>
            <a:r>
              <a:rPr lang="en-US" altLang="en-US" smtClean="0"/>
              <a:t>Areolar, Adipose, Reticular</a:t>
            </a:r>
          </a:p>
          <a:p>
            <a:pPr lvl="2" eaLnBrk="1" hangingPunct="1"/>
            <a:endParaRPr lang="en-US" altLang="en-US" smtClean="0"/>
          </a:p>
          <a:p>
            <a:pPr lvl="1" eaLnBrk="1" hangingPunct="1"/>
            <a:r>
              <a:rPr lang="en-US" altLang="en-US" b="1" smtClean="0"/>
              <a:t>Dense Connective Tissue- </a:t>
            </a:r>
            <a:r>
              <a:rPr lang="en-US" altLang="en-US" smtClean="0"/>
              <a:t>highly fibrous (collagen); little vascularization ground substance, or cells; reinforces and binds structures</a:t>
            </a:r>
            <a:endParaRPr lang="en-US" altLang="en-US" b="1" smtClean="0"/>
          </a:p>
          <a:p>
            <a:pPr lvl="2" eaLnBrk="1" hangingPunct="1"/>
            <a:r>
              <a:rPr lang="en-US" altLang="en-US" smtClean="0"/>
              <a:t>Dense regular, Dense irregular, Elastic</a:t>
            </a:r>
          </a:p>
          <a:p>
            <a:pPr lvl="2" eaLnBrk="1" hangingPunct="1"/>
            <a:endParaRPr lang="en-US" altLang="en-US" smtClean="0"/>
          </a:p>
          <a:p>
            <a:pPr eaLnBrk="1" hangingPunct="1"/>
            <a:r>
              <a:rPr lang="en-US" altLang="en-US" u="sng" smtClean="0">
                <a:solidFill>
                  <a:schemeClr val="accent1"/>
                </a:solidFill>
              </a:rPr>
              <a:t>Specialized Connective Tissue:</a:t>
            </a:r>
          </a:p>
          <a:p>
            <a:pPr lvl="1" eaLnBrk="1" hangingPunct="1"/>
            <a:r>
              <a:rPr lang="en-US" altLang="en-US" b="1" smtClean="0"/>
              <a:t>Cartilage</a:t>
            </a:r>
          </a:p>
          <a:p>
            <a:pPr lvl="2" eaLnBrk="1" hangingPunct="1"/>
            <a:r>
              <a:rPr lang="en-US" altLang="en-US" smtClean="0"/>
              <a:t>Hyaline, Elastic, Fibrocartilage</a:t>
            </a:r>
          </a:p>
          <a:p>
            <a:pPr lvl="1" eaLnBrk="1" hangingPunct="1"/>
            <a:r>
              <a:rPr lang="en-US" altLang="en-US" b="1" smtClean="0"/>
              <a:t>Bone</a:t>
            </a:r>
          </a:p>
          <a:p>
            <a:pPr lvl="2" eaLnBrk="1" hangingPunct="1"/>
            <a:r>
              <a:rPr lang="en-US" altLang="en-US" smtClean="0"/>
              <a:t>Compact, Cancellous</a:t>
            </a:r>
          </a:p>
          <a:p>
            <a:pPr lvl="1" eaLnBrk="1" hangingPunct="1"/>
            <a:r>
              <a:rPr lang="en-US" altLang="en-US" b="1" smtClean="0"/>
              <a:t>Blood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solidFill>
                  <a:srgbClr val="FF0000"/>
                </a:solidFill>
              </a:rPr>
              <a:t>Specialized Connective Tissue: </a:t>
            </a:r>
            <a:br>
              <a:rPr lang="en-US" altLang="en-US" sz="3500" smtClean="0">
                <a:solidFill>
                  <a:srgbClr val="FF0000"/>
                </a:solidFill>
              </a:rPr>
            </a:br>
            <a:r>
              <a:rPr lang="en-US" altLang="en-US" sz="3500" smtClean="0">
                <a:solidFill>
                  <a:srgbClr val="FF0000"/>
                </a:solidFill>
              </a:rPr>
              <a:t>Types of Cartilage</a:t>
            </a:r>
          </a:p>
        </p:txBody>
      </p:sp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2"/>
          <a:stretch>
            <a:fillRect/>
          </a:stretch>
        </p:blipFill>
        <p:spPr bwMode="auto">
          <a:xfrm>
            <a:off x="6423025" y="4354513"/>
            <a:ext cx="27209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5"/>
          <a:stretch>
            <a:fillRect/>
          </a:stretch>
        </p:blipFill>
        <p:spPr bwMode="auto">
          <a:xfrm>
            <a:off x="6080125" y="762000"/>
            <a:ext cx="30384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6629400" cy="5410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Hyaline Cartilage</a:t>
            </a:r>
          </a:p>
          <a:p>
            <a:pPr lvl="1" eaLnBrk="1" hangingPunct="1"/>
            <a:r>
              <a:rPr lang="en-US" altLang="en-US" sz="1800" b="1" dirty="0" smtClean="0"/>
              <a:t>Most common type of cartilage found in body.</a:t>
            </a:r>
          </a:p>
          <a:p>
            <a:pPr lvl="2" eaLnBrk="1" hangingPunct="1"/>
            <a:r>
              <a:rPr lang="en-US" altLang="en-US" sz="1800" dirty="0" smtClean="0"/>
              <a:t>Found as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articular cartilage</a:t>
            </a:r>
            <a:r>
              <a:rPr lang="en-US" altLang="en-US" sz="1800" b="1" dirty="0" smtClean="0"/>
              <a:t> at end of long bones </a:t>
            </a:r>
            <a:r>
              <a:rPr lang="en-US" altLang="en-US" sz="1800" dirty="0" smtClean="0"/>
              <a:t>and joints and connects ribs to the sternum.</a:t>
            </a:r>
          </a:p>
          <a:p>
            <a:pPr lvl="2" eaLnBrk="1" hangingPunct="1"/>
            <a:r>
              <a:rPr lang="en-US" altLang="en-US" sz="1800" b="1" dirty="0" smtClean="0"/>
              <a:t>Nose, trachea, larynx</a:t>
            </a:r>
          </a:p>
          <a:p>
            <a:pPr lvl="1" eaLnBrk="1" hangingPunct="1"/>
            <a:r>
              <a:rPr lang="en-US" altLang="en-US" sz="1800" b="1" dirty="0" smtClean="0"/>
              <a:t>Most rigid type of cartilage.</a:t>
            </a:r>
          </a:p>
          <a:p>
            <a:pPr lvl="2" eaLnBrk="1" hangingPunct="1"/>
            <a:r>
              <a:rPr lang="en-US" altLang="en-US" sz="1800" dirty="0" smtClean="0"/>
              <a:t>Closely packed </a:t>
            </a:r>
            <a:r>
              <a:rPr lang="en-US" altLang="en-US" sz="1800" b="1" dirty="0" smtClean="0"/>
              <a:t>collagen fibers</a:t>
            </a:r>
            <a:r>
              <a:rPr lang="en-US" altLang="en-US" sz="1800" dirty="0" smtClean="0"/>
              <a:t> that make it tough but more flexible than bone.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Elastic Cartilage</a:t>
            </a:r>
          </a:p>
          <a:p>
            <a:pPr lvl="1" eaLnBrk="1" hangingPunct="1"/>
            <a:r>
              <a:rPr lang="en-US" altLang="en-US" sz="1800" dirty="0" smtClean="0"/>
              <a:t>Similar to hyaline cartilage but contains </a:t>
            </a:r>
            <a:r>
              <a:rPr lang="en-US" altLang="en-US" sz="1800" b="1" dirty="0" smtClean="0"/>
              <a:t>elastic fibers</a:t>
            </a:r>
          </a:p>
          <a:p>
            <a:pPr lvl="2" eaLnBrk="1" hangingPunct="1"/>
            <a:r>
              <a:rPr lang="en-US" altLang="en-US" sz="1800" b="1" dirty="0" smtClean="0"/>
              <a:t>Give it flexibility, ability to bend</a:t>
            </a:r>
          </a:p>
          <a:p>
            <a:pPr lvl="1" eaLnBrk="1" hangingPunct="1"/>
            <a:r>
              <a:rPr lang="en-US" altLang="en-US" sz="1800" b="1" dirty="0" smtClean="0"/>
              <a:t>Found in pinnae, ear canal, epiglottis</a:t>
            </a:r>
          </a:p>
          <a:p>
            <a:pPr lvl="1" eaLnBrk="1" hangingPunct="1"/>
            <a:endParaRPr lang="en-US" alt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Specialized Connective Tissue: </a:t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mtClean="0">
                <a:solidFill>
                  <a:srgbClr val="FF0000"/>
                </a:solidFill>
              </a:rPr>
              <a:t>Types of Cartilage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28800"/>
            <a:ext cx="5486400" cy="50292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Fibrocartilage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Found </a:t>
            </a:r>
            <a:r>
              <a:rPr lang="en-US" b="1" dirty="0">
                <a:ea typeface="ＭＳ Ｐゴシック" charset="0"/>
              </a:rPr>
              <a:t>between vertebrae, in pelvis, and in knee joint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>
                <a:ea typeface="ＭＳ Ｐゴシック" charset="0"/>
              </a:rPr>
              <a:t>Thick bundles of collagen, but few chondrocytes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Thicker bundles than hyaline, matrix less firm</a:t>
            </a:r>
          </a:p>
          <a:p>
            <a:pPr marL="593725" lvl="2" indent="0" eaLnBrk="1" hangingPunct="1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72710" r="-452" b="-124"/>
          <a:stretch>
            <a:fillRect/>
          </a:stretch>
        </p:blipFill>
        <p:spPr bwMode="auto">
          <a:xfrm>
            <a:off x="5124450" y="4038600"/>
            <a:ext cx="4019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463" y="381000"/>
            <a:ext cx="3533775" cy="1425575"/>
          </a:xfrm>
        </p:spPr>
        <p:txBody>
          <a:bodyPr/>
          <a:lstStyle/>
          <a:p>
            <a:pPr algn="ctr" eaLnBrk="1" hangingPunct="1"/>
            <a:r>
              <a:rPr lang="en-US" altLang="en-US" sz="3500" smtClean="0">
                <a:solidFill>
                  <a:srgbClr val="FF0000"/>
                </a:solidFill>
              </a:rPr>
              <a:t>Specialized Connective </a:t>
            </a:r>
            <a:br>
              <a:rPr lang="en-US" altLang="en-US" sz="3500" smtClean="0">
                <a:solidFill>
                  <a:srgbClr val="FF0000"/>
                </a:solidFill>
              </a:rPr>
            </a:br>
            <a:r>
              <a:rPr lang="en-US" altLang="en-US" sz="3500" smtClean="0">
                <a:solidFill>
                  <a:srgbClr val="FF0000"/>
                </a:solidFill>
              </a:rPr>
              <a:t>Tissue: Bone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"/>
            <a:ext cx="5334000" cy="67818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Also called </a:t>
            </a:r>
            <a:r>
              <a:rPr lang="en-US" altLang="en-US" sz="2000" b="1" smtClean="0">
                <a:solidFill>
                  <a:srgbClr val="FF0000"/>
                </a:solidFill>
              </a:rPr>
              <a:t>osseous connective tissue</a:t>
            </a:r>
          </a:p>
          <a:p>
            <a:pPr eaLnBrk="1" hangingPunct="1"/>
            <a:r>
              <a:rPr lang="en-US" altLang="en-US" sz="2000" b="1" smtClean="0"/>
              <a:t>Hardest and most rigid type of connective tissue</a:t>
            </a:r>
          </a:p>
          <a:p>
            <a:pPr eaLnBrk="1" hangingPunct="1"/>
            <a:r>
              <a:rPr lang="en-US" altLang="en-US" sz="2000" smtClean="0"/>
              <a:t>Forms animal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frame, protects organs, calcium reserve, fat storage, blood cell production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Is </a:t>
            </a:r>
            <a:r>
              <a:rPr lang="en-US" altLang="en-US" sz="2000" b="1" smtClean="0"/>
              <a:t>well vascularized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b="1" smtClean="0"/>
          </a:p>
          <a:p>
            <a:pPr eaLnBrk="1" hangingPunct="1"/>
            <a:r>
              <a:rPr lang="en-US" altLang="en-US" sz="2000" smtClean="0"/>
              <a:t>Structure</a:t>
            </a:r>
          </a:p>
          <a:p>
            <a:pPr lvl="1" eaLnBrk="1" hangingPunct="1"/>
            <a:r>
              <a:rPr lang="en-US" altLang="en-US" sz="2000" b="1" smtClean="0"/>
              <a:t>Matrix – collagen fibers and calcium salts</a:t>
            </a:r>
          </a:p>
          <a:p>
            <a:pPr lvl="2" eaLnBrk="1" hangingPunct="1"/>
            <a:r>
              <a:rPr lang="en-US" altLang="en-US" b="1" smtClean="0"/>
              <a:t>Canaliculi</a:t>
            </a:r>
            <a:r>
              <a:rPr lang="en-US" altLang="en-US" smtClean="0"/>
              <a:t>- tiny channels through matrix that allows osteocytes to communicate</a:t>
            </a:r>
          </a:p>
          <a:p>
            <a:pPr lvl="2" eaLnBrk="1" hangingPunct="1"/>
            <a:r>
              <a:rPr lang="en-US" altLang="en-US" b="1" smtClean="0"/>
              <a:t>Lacunae</a:t>
            </a:r>
            <a:r>
              <a:rPr lang="en-US" altLang="en-US" smtClean="0"/>
              <a:t>- chambers where osteocytes reside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z="2000" b="1" smtClean="0"/>
              <a:t>Blood Supply- Haversian canals </a:t>
            </a:r>
            <a:r>
              <a:rPr lang="en-US" altLang="en-US" sz="2000" smtClean="0"/>
              <a:t>(channels in bone that carry blood supply and nerves)</a:t>
            </a:r>
          </a:p>
          <a:p>
            <a:pPr lvl="1" eaLnBrk="1" hangingPunct="1"/>
            <a:r>
              <a:rPr lang="en-US" altLang="en-US" sz="2000" b="1" smtClean="0"/>
              <a:t>Cells- Osteoclasts and osteoblasts</a:t>
            </a:r>
          </a:p>
          <a:p>
            <a:pPr lvl="2" eaLnBrk="1" hangingPunct="1"/>
            <a:r>
              <a:rPr lang="en-US" altLang="en-US" smtClean="0"/>
              <a:t>Remodel bone as needed</a:t>
            </a:r>
          </a:p>
          <a:p>
            <a:pPr eaLnBrk="1" hangingPunct="1"/>
            <a:endParaRPr lang="en-US" altLang="en-US" sz="2000" smtClean="0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4"/>
          <a:stretch>
            <a:fillRect/>
          </a:stretch>
        </p:blipFill>
        <p:spPr bwMode="auto">
          <a:xfrm>
            <a:off x="5410200" y="3822700"/>
            <a:ext cx="37576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080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Specialized Connective Tissue: Blood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0"/>
            <a:ext cx="60198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Most atypical type of connective tissue.</a:t>
            </a:r>
          </a:p>
          <a:p>
            <a:pPr eaLnBrk="1" hangingPunct="1"/>
            <a:r>
              <a:rPr lang="en-US" altLang="en-US" b="1" smtClean="0"/>
              <a:t>Carries nutrients and gases through the body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Matrix: liquid (plasma) </a:t>
            </a:r>
          </a:p>
          <a:p>
            <a:pPr eaLnBrk="1" hangingPunct="1"/>
            <a:r>
              <a:rPr lang="en-US" altLang="en-US" b="1" smtClean="0"/>
              <a:t>Fibers: few and only visible in a clot</a:t>
            </a:r>
          </a:p>
          <a:p>
            <a:pPr eaLnBrk="1" hangingPunct="1"/>
            <a:r>
              <a:rPr lang="en-US" altLang="en-US" b="1" smtClean="0"/>
              <a:t>Cells:</a:t>
            </a:r>
          </a:p>
          <a:p>
            <a:pPr lvl="1" eaLnBrk="1" hangingPunct="1"/>
            <a:r>
              <a:rPr lang="en-US" altLang="en-US" b="1" smtClean="0">
                <a:solidFill>
                  <a:srgbClr val="FF0000"/>
                </a:solidFill>
              </a:rPr>
              <a:t>Erythrocytes</a:t>
            </a:r>
            <a:r>
              <a:rPr lang="en-US" altLang="en-US" b="1" smtClean="0"/>
              <a:t> (red blood cells)</a:t>
            </a:r>
          </a:p>
          <a:p>
            <a:pPr lvl="1" eaLnBrk="1" hangingPunct="1"/>
            <a:r>
              <a:rPr lang="en-US" altLang="en-US" b="1" smtClean="0">
                <a:solidFill>
                  <a:schemeClr val="accent1"/>
                </a:solidFill>
              </a:rPr>
              <a:t>Leukocytes</a:t>
            </a:r>
            <a:r>
              <a:rPr lang="en-US" altLang="en-US" b="1" smtClean="0"/>
              <a:t> (white blood cells)</a:t>
            </a:r>
          </a:p>
          <a:p>
            <a:pPr lvl="1" eaLnBrk="1" hangingPunct="1"/>
            <a:r>
              <a:rPr lang="en-US" altLang="en-US" b="1" smtClean="0">
                <a:solidFill>
                  <a:srgbClr val="FF0000"/>
                </a:solidFill>
              </a:rPr>
              <a:t>Thrombocytes </a:t>
            </a:r>
            <a:r>
              <a:rPr lang="en-US" altLang="en-US" b="1" smtClean="0"/>
              <a:t>(platelets)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28571" r="-850"/>
          <a:stretch>
            <a:fillRect/>
          </a:stretch>
        </p:blipFill>
        <p:spPr bwMode="auto">
          <a:xfrm>
            <a:off x="6297613" y="1958975"/>
            <a:ext cx="284638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Membranes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Thin, protective layers that line body cavities, separate organs and cover surfaces.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Epithelial sheet bound to underlying layer of connective tissue proper.</a:t>
            </a:r>
          </a:p>
          <a:p>
            <a:pPr lvl="1" eaLnBrk="1" hangingPunct="1"/>
            <a:r>
              <a:rPr lang="en-US" altLang="en-US" smtClean="0"/>
              <a:t>Epithelium is usually bathed in liquid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Four common epithelial membranes are: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Mucous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Serous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Cutaneous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Synovial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Mucous Membranes (mucosa)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991600" cy="5562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endParaRPr lang="en-US" sz="2400" dirty="0" smtClean="0"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400" dirty="0" smtClean="0">
                <a:ea typeface="ＭＳ Ｐゴシック" charset="0"/>
              </a:rPr>
              <a:t>Always </a:t>
            </a:r>
            <a:r>
              <a:rPr lang="en-US" sz="2400" dirty="0">
                <a:ea typeface="ＭＳ Ｐゴシック" charset="0"/>
              </a:rPr>
              <a:t>found </a:t>
            </a:r>
            <a:r>
              <a:rPr lang="en-US" sz="2400" b="1" dirty="0">
                <a:ea typeface="ＭＳ Ｐゴシック" charset="0"/>
              </a:rPr>
              <a:t>lining organs that have connection to outside environment.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>
                <a:ea typeface="ＭＳ Ｐゴシック" charset="0"/>
              </a:rPr>
              <a:t>Digestive, respiratory, urinary, and reproductive </a:t>
            </a:r>
            <a:r>
              <a:rPr lang="en-US" b="1" dirty="0" smtClean="0">
                <a:ea typeface="ＭＳ Ｐゴシック" charset="0"/>
              </a:rPr>
              <a:t>tracts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b="1" dirty="0"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400" dirty="0">
                <a:ea typeface="ＭＳ Ｐゴシック" charset="0"/>
              </a:rPr>
              <a:t>Epithelium: </a:t>
            </a:r>
            <a:r>
              <a:rPr lang="en-US" sz="2400" b="1" dirty="0">
                <a:ea typeface="ＭＳ Ｐゴシック" charset="0"/>
              </a:rPr>
              <a:t>stratified </a:t>
            </a:r>
            <a:r>
              <a:rPr lang="en-US" sz="2400" b="1" dirty="0" smtClean="0">
                <a:ea typeface="ＭＳ Ｐゴシック" charset="0"/>
              </a:rPr>
              <a:t>squamous, </a:t>
            </a:r>
            <a:r>
              <a:rPr lang="en-US" sz="2400" b="1" dirty="0">
                <a:ea typeface="ＭＳ Ｐゴシック" charset="0"/>
              </a:rPr>
              <a:t>simple </a:t>
            </a:r>
            <a:r>
              <a:rPr lang="en-US" sz="2400" b="1" dirty="0" smtClean="0">
                <a:ea typeface="ＭＳ Ｐゴシック" charset="0"/>
              </a:rPr>
              <a:t>columnar, transitional</a:t>
            </a:r>
            <a:endParaRPr lang="en-US" sz="2400" b="1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>
                <a:ea typeface="ＭＳ Ｐゴシック" charset="0"/>
              </a:rPr>
              <a:t>Covers the lamina </a:t>
            </a:r>
            <a:r>
              <a:rPr lang="en-US" b="1" dirty="0" err="1">
                <a:ea typeface="ＭＳ Ｐゴシック" charset="0"/>
              </a:rPr>
              <a:t>propria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(areolar connective tissue) </a:t>
            </a:r>
            <a:endParaRPr lang="en-US" dirty="0" smtClean="0">
              <a:ea typeface="ＭＳ Ｐゴシック" charset="0"/>
            </a:endParaRPr>
          </a:p>
          <a:p>
            <a:pPr marL="319088" lvl="1" indent="0" eaLnBrk="1" hangingPunct="1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400" dirty="0" smtClean="0">
                <a:ea typeface="ＭＳ Ｐゴシック" charset="0"/>
              </a:rPr>
              <a:t>Secretion: Produces </a:t>
            </a:r>
            <a:r>
              <a:rPr lang="en-US" sz="2400" b="1" dirty="0" smtClean="0">
                <a:ea typeface="ＭＳ Ｐゴシック" charset="0"/>
              </a:rPr>
              <a:t>mucus (exception: urinary tract)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 smtClean="0">
                <a:ea typeface="ＭＳ Ｐゴシック" charset="0"/>
              </a:rPr>
              <a:t>lubrication, defense, reduce friction</a:t>
            </a:r>
            <a:endParaRPr lang="en-US" b="1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Play role in monitoring and controlling what enters into </a:t>
            </a:r>
            <a:r>
              <a:rPr lang="en-US" dirty="0" smtClean="0">
                <a:ea typeface="ＭＳ Ｐゴシック" charset="0"/>
              </a:rPr>
              <a:t>body.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400" dirty="0" smtClean="0">
                <a:ea typeface="ＭＳ Ｐゴシック" charset="0"/>
              </a:rPr>
              <a:t>Absorption: microvilli in digestive system</a:t>
            </a:r>
            <a:endParaRPr lang="en-US" sz="2400" dirty="0">
              <a:ea typeface="ＭＳ Ｐゴシック" charset="0"/>
            </a:endParaRPr>
          </a:p>
        </p:txBody>
      </p:sp>
      <p:pic>
        <p:nvPicPr>
          <p:cNvPr id="26627" name="Picture 3" descr="9916dog_c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0"/>
            <a:ext cx="1892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142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solidFill>
                  <a:srgbClr val="FF0000"/>
                </a:solidFill>
              </a:rPr>
              <a:t>Serous Membranes (serosa)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8991600" cy="51054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Line walls and cover organs that fill closed body cavities</a:t>
            </a:r>
          </a:p>
          <a:p>
            <a:pPr lvl="1" eaLnBrk="1" hangingPunct="1"/>
            <a:r>
              <a:rPr lang="en-US" altLang="en-US" sz="2200" smtClean="0"/>
              <a:t>(organs in chest and abdomen)</a:t>
            </a:r>
          </a:p>
          <a:p>
            <a:pPr lvl="1" eaLnBrk="1" hangingPunct="1"/>
            <a:endParaRPr lang="en-US" altLang="en-US" sz="2200" smtClean="0"/>
          </a:p>
          <a:p>
            <a:pPr eaLnBrk="1" hangingPunct="1"/>
            <a:r>
              <a:rPr lang="en-US" altLang="en-US" sz="2400" smtClean="0"/>
              <a:t>Continuous membrane sheet that is doubled over to form a </a:t>
            </a:r>
            <a:r>
              <a:rPr lang="en-US" altLang="en-US" sz="2400" b="1" smtClean="0"/>
              <a:t>parietal and visceral layer.</a:t>
            </a:r>
          </a:p>
          <a:p>
            <a:pPr lvl="1" eaLnBrk="1" hangingPunct="1"/>
            <a:r>
              <a:rPr lang="en-US" altLang="en-US" sz="2000" b="1" smtClean="0"/>
              <a:t>simple squamous epithelium + loose connective tissue</a:t>
            </a:r>
          </a:p>
          <a:p>
            <a:pPr lvl="1" eaLnBrk="1" hangingPunct="1"/>
            <a:endParaRPr lang="en-US" altLang="en-US" sz="2000" b="1" smtClean="0"/>
          </a:p>
          <a:p>
            <a:pPr eaLnBrk="1" hangingPunct="1"/>
            <a:r>
              <a:rPr lang="en-US" altLang="en-US" sz="2400" b="1" smtClean="0"/>
              <a:t>Fluid</a:t>
            </a:r>
            <a:r>
              <a:rPr lang="en-US" altLang="en-US" sz="2400" smtClean="0"/>
              <a:t> is found between the two serosal layers </a:t>
            </a:r>
            <a:r>
              <a:rPr lang="en-US" altLang="en-US" sz="2400" b="1" smtClean="0"/>
              <a:t>to reduce friction.</a:t>
            </a:r>
          </a:p>
          <a:p>
            <a:pPr lvl="1" eaLnBrk="1" hangingPunct="1"/>
            <a:r>
              <a:rPr lang="en-US" altLang="en-US" sz="2200" smtClean="0"/>
              <a:t>pleural, peritoneal, pericardial fluid</a:t>
            </a:r>
          </a:p>
          <a:p>
            <a:pPr lvl="1" eaLnBrk="1" hangingPunct="1"/>
            <a:r>
              <a:rPr lang="en-US" altLang="en-US" b="1" smtClean="0"/>
              <a:t>Large amount of fluid is called </a:t>
            </a:r>
            <a:r>
              <a:rPr lang="en-US" altLang="en-US" b="1" smtClean="0">
                <a:solidFill>
                  <a:srgbClr val="FF0000"/>
                </a:solidFill>
              </a:rPr>
              <a:t>effusion</a:t>
            </a:r>
            <a:r>
              <a:rPr lang="en-US" altLang="en-US" b="1" smtClean="0"/>
              <a:t>.</a:t>
            </a:r>
          </a:p>
          <a:p>
            <a:pPr lvl="2" eaLnBrk="1" hangingPunct="1"/>
            <a:r>
              <a:rPr lang="en-US" altLang="en-US" smtClean="0"/>
              <a:t>Effusion in abdomen is termed </a:t>
            </a:r>
            <a:r>
              <a:rPr lang="en-US" altLang="en-US" smtClean="0">
                <a:solidFill>
                  <a:srgbClr val="FF0000"/>
                </a:solidFill>
              </a:rPr>
              <a:t>ascites</a:t>
            </a:r>
            <a:r>
              <a:rPr lang="en-US" altLang="en-US" smtClean="0"/>
              <a:t>.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Adhesions</a:t>
            </a:r>
            <a:r>
              <a:rPr lang="en-US" altLang="en-US" smtClean="0"/>
              <a:t> are connections between parietal and visceral layers that form when the serous membranes are damaged.</a:t>
            </a:r>
          </a:p>
          <a:p>
            <a:pPr eaLnBrk="1" hangingPunct="1"/>
            <a:endParaRPr lang="en-US" altLang="en-US" sz="2000" smtClean="0"/>
          </a:p>
        </p:txBody>
      </p:sp>
      <p:pic>
        <p:nvPicPr>
          <p:cNvPr id="27651" name="Picture 5" descr="IMC21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17463"/>
            <a:ext cx="3200400" cy="17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823912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solidFill>
                  <a:srgbClr val="FF0000"/>
                </a:solidFill>
              </a:rPr>
              <a:t>Cutaneous Membranes (integument/skin)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50" y="10668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Perpetually exposed to environment.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Composed of </a:t>
            </a:r>
            <a:r>
              <a:rPr lang="en-US" altLang="en-US" b="1" smtClean="0"/>
              <a:t>keratinized stratified squamous epithelium called </a:t>
            </a:r>
            <a:r>
              <a:rPr lang="en-US" altLang="en-US" b="1" smtClean="0">
                <a:solidFill>
                  <a:srgbClr val="FF0000"/>
                </a:solidFill>
              </a:rPr>
              <a:t>epidermis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Epidermis is attached to underlying </a:t>
            </a:r>
            <a:r>
              <a:rPr lang="en-US" altLang="en-US" b="1" smtClean="0"/>
              <a:t>dense irregular connective tissue called </a:t>
            </a:r>
            <a:r>
              <a:rPr lang="en-US" altLang="en-US" b="1" smtClean="0">
                <a:solidFill>
                  <a:schemeClr val="accent1"/>
                </a:solidFill>
              </a:rPr>
              <a:t>dermis.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67200"/>
            <a:ext cx="5327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Synovial Membranes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5257800" cy="5257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Line</a:t>
            </a:r>
            <a:r>
              <a:rPr lang="en-US" altLang="en-US" smtClean="0"/>
              <a:t> the cavities of </a:t>
            </a:r>
            <a:r>
              <a:rPr lang="en-US" altLang="en-US" b="1" smtClean="0"/>
              <a:t>joints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Contain no epithelium</a:t>
            </a:r>
          </a:p>
          <a:p>
            <a:pPr lvl="1" eaLnBrk="1" hangingPunct="1"/>
            <a:r>
              <a:rPr lang="en-US" altLang="en-US" smtClean="0"/>
              <a:t>composed exclusively of loose adipose connective tissue covered by collagen and fibroblasts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Manufacture </a:t>
            </a:r>
            <a:r>
              <a:rPr lang="en-US" altLang="en-US" b="1" smtClean="0"/>
              <a:t>synovial fluid </a:t>
            </a:r>
            <a:r>
              <a:rPr lang="en-US" altLang="en-US" smtClean="0"/>
              <a:t>that fills the joint spaces and </a:t>
            </a:r>
            <a:r>
              <a:rPr lang="en-US" altLang="en-US" b="1" smtClean="0"/>
              <a:t>reduces friction and abrasion at the ends of bones.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9699" name="Picture 4" descr="Image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9" b="9091"/>
          <a:stretch>
            <a:fillRect/>
          </a:stretch>
        </p:blipFill>
        <p:spPr bwMode="auto">
          <a:xfrm>
            <a:off x="6348413" y="0"/>
            <a:ext cx="27955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0"/>
            <a:ext cx="3657600" cy="1143000"/>
          </a:xfrm>
        </p:spPr>
        <p:txBody>
          <a:bodyPr/>
          <a:lstStyle/>
          <a:p>
            <a:pPr algn="ctr" eaLnBrk="1" hangingPunct="1"/>
            <a:r>
              <a:rPr lang="en-US" altLang="en-US" sz="3400" smtClean="0">
                <a:solidFill>
                  <a:srgbClr val="FF0000"/>
                </a:solidFill>
              </a:rPr>
              <a:t>Loose Connective </a:t>
            </a:r>
            <a:br>
              <a:rPr lang="en-US" altLang="en-US" sz="3400" smtClean="0">
                <a:solidFill>
                  <a:srgbClr val="FF0000"/>
                </a:solidFill>
              </a:rPr>
            </a:br>
            <a:r>
              <a:rPr lang="en-US" altLang="en-US" sz="3400" smtClean="0">
                <a:solidFill>
                  <a:srgbClr val="FF0000"/>
                </a:solidFill>
              </a:rPr>
              <a:t>Tissue: Areolar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5791200" cy="6858000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b="1" dirty="0" smtClean="0"/>
              <a:t>Most common type of connective tissue</a:t>
            </a:r>
          </a:p>
          <a:p>
            <a:pPr lvl="1" eaLnBrk="1" hangingPunct="1"/>
            <a:r>
              <a:rPr lang="en-US" altLang="en-US" sz="1800" b="1" dirty="0" smtClean="0"/>
              <a:t>Surrounds every organ</a:t>
            </a:r>
            <a:r>
              <a:rPr lang="en-US" altLang="en-US" sz="1800" dirty="0" smtClean="0"/>
              <a:t>, connects skin to muscle,  </a:t>
            </a:r>
            <a:r>
              <a:rPr lang="en-US" altLang="en-US" sz="1800" b="1" dirty="0" smtClean="0"/>
              <a:t>envelops blood vessels, nerves, and lymph nodes</a:t>
            </a:r>
          </a:p>
          <a:p>
            <a:pPr eaLnBrk="1" hangingPunct="1"/>
            <a:r>
              <a:rPr lang="en-US" altLang="en-US" sz="2000" dirty="0" smtClean="0"/>
              <a:t>Acts to </a:t>
            </a:r>
            <a:r>
              <a:rPr lang="en-US" altLang="en-US" sz="2000" b="1" dirty="0" smtClean="0"/>
              <a:t>support and cushion </a:t>
            </a:r>
            <a:r>
              <a:rPr lang="en-US" altLang="en-US" sz="2000" dirty="0" smtClean="0"/>
              <a:t>organs and other delicate structures.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Predominant cell is </a:t>
            </a:r>
            <a:r>
              <a:rPr lang="en-US" altLang="en-US" sz="2000" b="1" dirty="0" smtClean="0"/>
              <a:t>fibroblast</a:t>
            </a:r>
          </a:p>
          <a:p>
            <a:pPr eaLnBrk="1" hangingPunct="1"/>
            <a:r>
              <a:rPr lang="en-US" altLang="en-US" sz="2000" dirty="0" smtClean="0"/>
              <a:t>Flexible, moderately elastic, but tears easily compared to other connective tissue.</a:t>
            </a:r>
          </a:p>
          <a:p>
            <a:pPr eaLnBrk="1" hangingPunct="1"/>
            <a:r>
              <a:rPr lang="en-US" altLang="en-US" sz="2000" dirty="0" smtClean="0"/>
              <a:t>Has </a:t>
            </a:r>
            <a:r>
              <a:rPr lang="ja-JP" altLang="en-US" sz="2000" b="1" dirty="0" smtClean="0"/>
              <a:t>“</a:t>
            </a:r>
            <a:r>
              <a:rPr lang="en-US" altLang="ja-JP" sz="2000" b="1" dirty="0" smtClean="0"/>
              <a:t>open</a:t>
            </a:r>
            <a:r>
              <a:rPr lang="ja-JP" altLang="en-US" sz="2000" b="1" dirty="0" smtClean="0"/>
              <a:t>”</a:t>
            </a:r>
            <a:r>
              <a:rPr lang="en-US" altLang="ja-JP" sz="2000" b="1" dirty="0" smtClean="0"/>
              <a:t> spaces that are filled with fluid and viscous ground substance</a:t>
            </a:r>
          </a:p>
          <a:p>
            <a:pPr lvl="1" eaLnBrk="1" hangingPunct="1"/>
            <a:r>
              <a:rPr lang="en-US" altLang="ja-JP" sz="2000" dirty="0" smtClean="0"/>
              <a:t>GS- Hyaluronic acid</a:t>
            </a:r>
          </a:p>
          <a:p>
            <a:pPr lvl="2" eaLnBrk="1" hangingPunct="1"/>
            <a:r>
              <a:rPr lang="en-US" altLang="ja-JP" sz="1600" dirty="0" smtClean="0"/>
              <a:t>Nutrients and wastes easily move in and out of bloodstream; foreign invaders get trapped</a:t>
            </a:r>
          </a:p>
          <a:p>
            <a:pPr lvl="2" eaLnBrk="1" hangingPunct="1"/>
            <a:r>
              <a:rPr lang="en-US" altLang="ja-JP" sz="1600" dirty="0" smtClean="0"/>
              <a:t>Hyaluronidase allows WBCs to pass through easily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ja-JP" dirty="0" smtClean="0"/>
          </a:p>
          <a:p>
            <a:pPr eaLnBrk="1" hangingPunct="1"/>
            <a:r>
              <a:rPr lang="en-US" altLang="en-US" sz="2000" b="1" dirty="0" smtClean="0"/>
              <a:t>Filling of open spaces during trauma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edema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 smtClean="0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64320" r="19141" b="-1534"/>
          <a:stretch>
            <a:fillRect/>
          </a:stretch>
        </p:blipFill>
        <p:spPr bwMode="auto">
          <a:xfrm>
            <a:off x="6761163" y="4419600"/>
            <a:ext cx="23828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0688" r="5540" b="35979"/>
          <a:stretch>
            <a:fillRect/>
          </a:stretch>
        </p:blipFill>
        <p:spPr bwMode="auto">
          <a:xfrm>
            <a:off x="6434138" y="1752600"/>
            <a:ext cx="27098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685800"/>
            <a:ext cx="3429000" cy="1524000"/>
          </a:xfrm>
        </p:spPr>
        <p:txBody>
          <a:bodyPr/>
          <a:lstStyle/>
          <a:p>
            <a:pPr algn="ctr" eaLnBrk="1" hangingPunct="1"/>
            <a:r>
              <a:rPr lang="en-US" altLang="en-US" sz="3400" smtClean="0">
                <a:solidFill>
                  <a:srgbClr val="FF0000"/>
                </a:solidFill>
              </a:rPr>
              <a:t>Loose Connective </a:t>
            </a:r>
            <a:br>
              <a:rPr lang="en-US" altLang="en-US" sz="3400" smtClean="0">
                <a:solidFill>
                  <a:srgbClr val="FF0000"/>
                </a:solidFill>
              </a:rPr>
            </a:br>
            <a:r>
              <a:rPr lang="en-US" altLang="en-US" sz="3400" smtClean="0">
                <a:solidFill>
                  <a:srgbClr val="FF0000"/>
                </a:solidFill>
              </a:rPr>
              <a:t>Tissue: Adipose </a:t>
            </a:r>
          </a:p>
        </p:txBody>
      </p:sp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7"/>
          <a:stretch>
            <a:fillRect/>
          </a:stretch>
        </p:blipFill>
        <p:spPr bwMode="auto">
          <a:xfrm>
            <a:off x="5649913" y="2514600"/>
            <a:ext cx="34940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62484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Found </a:t>
            </a:r>
            <a:r>
              <a:rPr lang="en-US" altLang="en-US" sz="2000" b="1" dirty="0" smtClean="0"/>
              <a:t>beneath skin</a:t>
            </a:r>
            <a:r>
              <a:rPr lang="en-US" altLang="en-US" sz="2000" dirty="0" smtClean="0"/>
              <a:t>, between muscles, behind eyeballs, on heart surface, around joints, </a:t>
            </a:r>
            <a:r>
              <a:rPr lang="en-US" altLang="en-US" sz="2000" b="1" dirty="0" smtClean="0"/>
              <a:t>in bone marrow, in abdomen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Energy storage, insulator, shock absorber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Highly vascularized areolar tissue in which adipocytes predominate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Cells expand/shrivel </a:t>
            </a:r>
            <a:r>
              <a:rPr lang="en-US" altLang="en-US" sz="2000" dirty="0" smtClean="0"/>
              <a:t>based on amount of lipid being stored in them.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May be classified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White</a:t>
            </a:r>
            <a:r>
              <a:rPr lang="en-US" altLang="en-US" sz="20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Found throughout body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/>
              <a:t>Adipocytes</a:t>
            </a:r>
            <a:r>
              <a:rPr lang="en-US" altLang="en-US" dirty="0" smtClean="0"/>
              <a:t> change from resembling fibroblasts to filling with lipid, which </a:t>
            </a:r>
            <a:r>
              <a:rPr lang="en-US" altLang="en-US" b="1" dirty="0" smtClean="0"/>
              <a:t>swells the cell and pushes the organelles and nucleus to the side and compresses the cytosol to a rim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Brown</a:t>
            </a:r>
            <a:r>
              <a:rPr lang="en-US" altLang="en-US" sz="20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Found in </a:t>
            </a:r>
            <a:r>
              <a:rPr lang="en-US" altLang="en-US" b="1" dirty="0" smtClean="0"/>
              <a:t>newborns and hibernating animals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Site of </a:t>
            </a:r>
            <a:r>
              <a:rPr lang="en-US" altLang="en-US" b="1" dirty="0" smtClean="0"/>
              <a:t>heat production, temperature regulation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22" y="1447800"/>
            <a:ext cx="7535956" cy="49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2" y="401241"/>
            <a:ext cx="7504019" cy="59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4114800" cy="1417638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Dense Connective </a:t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mtClean="0">
                <a:solidFill>
                  <a:srgbClr val="FF0000"/>
                </a:solidFill>
              </a:rPr>
              <a:t>Tissue: Regular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304800"/>
            <a:ext cx="4876800" cy="6553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Makes up </a:t>
            </a:r>
            <a:r>
              <a:rPr lang="en-US" altLang="en-US" b="1" dirty="0" smtClean="0"/>
              <a:t>tendons and ligaments, fascia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Tightly packed, </a:t>
            </a:r>
            <a:r>
              <a:rPr lang="en-US" altLang="en-US" b="1" dirty="0" smtClean="0"/>
              <a:t>parallel collagen fibers</a:t>
            </a:r>
          </a:p>
          <a:p>
            <a:pPr eaLnBrk="1" hangingPunct="1"/>
            <a:r>
              <a:rPr lang="en-US" altLang="en-US" b="1" dirty="0" smtClean="0"/>
              <a:t>Little vascularization, slow to heal</a:t>
            </a:r>
          </a:p>
          <a:p>
            <a:pPr eaLnBrk="1" hangingPunct="1"/>
            <a:r>
              <a:rPr lang="en-US" altLang="en-US" dirty="0" smtClean="0"/>
              <a:t>Little ground substance</a:t>
            </a:r>
          </a:p>
          <a:p>
            <a:pPr eaLnBrk="1" hangingPunct="1"/>
            <a:r>
              <a:rPr lang="en-US" altLang="en-US" dirty="0" smtClean="0"/>
              <a:t>Fibroblasts line the collagen bundles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Resists strong pulling forces in one direction.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34602" r="-432" b="140"/>
          <a:stretch>
            <a:fillRect/>
          </a:stretch>
        </p:blipFill>
        <p:spPr bwMode="auto">
          <a:xfrm>
            <a:off x="5715000" y="1374775"/>
            <a:ext cx="3429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191000" cy="1417638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Dense Connective </a:t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mtClean="0">
                <a:solidFill>
                  <a:srgbClr val="FF0000"/>
                </a:solidFill>
              </a:rPr>
              <a:t>Tissue: Irregular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457200"/>
            <a:ext cx="4876800" cy="6400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Found in dermis, organ capsules</a:t>
            </a:r>
          </a:p>
          <a:p>
            <a:pPr eaLnBrk="1" hangingPunct="1"/>
            <a:r>
              <a:rPr lang="en-US" altLang="en-US" b="1" smtClean="0"/>
              <a:t>Forms tough capsule of joints.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Collagen fibers in thicker bundles than those in dense regular connective tissue.</a:t>
            </a:r>
          </a:p>
          <a:p>
            <a:pPr eaLnBrk="1" hangingPunct="1"/>
            <a:r>
              <a:rPr lang="en-US" altLang="en-US" b="1" smtClean="0"/>
              <a:t>Sheets of collagen run or stacked in different directions.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Single sheet that can withstand force from many different directions.</a:t>
            </a:r>
          </a:p>
          <a:p>
            <a:pPr eaLnBrk="1" hangingPunct="1"/>
            <a:endParaRPr lang="en-US" altLang="en-US" sz="2000" smtClean="0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/>
          <a:stretch>
            <a:fillRect/>
          </a:stretch>
        </p:blipFill>
        <p:spPr bwMode="auto">
          <a:xfrm>
            <a:off x="5791200" y="1863725"/>
            <a:ext cx="33528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648200" cy="15240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Elastic Connective </a:t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mtClean="0">
                <a:solidFill>
                  <a:srgbClr val="FF0000"/>
                </a:solidFill>
              </a:rPr>
              <a:t>Tissue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304800"/>
            <a:ext cx="4267200" cy="65532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Found in areas of the body that require stretching</a:t>
            </a:r>
            <a:r>
              <a:rPr lang="en-US" altLang="en-US" smtClean="0"/>
              <a:t>:</a:t>
            </a:r>
          </a:p>
          <a:p>
            <a:pPr lvl="1" eaLnBrk="1" hangingPunct="1"/>
            <a:r>
              <a:rPr lang="en-US" altLang="en-US" b="1" smtClean="0"/>
              <a:t>Stomach, large airways, artery walls, bladder, between vertebrae</a:t>
            </a:r>
          </a:p>
          <a:p>
            <a:pPr lvl="1" eaLnBrk="1" hangingPunct="1"/>
            <a:endParaRPr lang="en-US" altLang="en-US" b="1" smtClean="0"/>
          </a:p>
          <a:p>
            <a:pPr lvl="1" eaLnBrk="1" hangingPunct="1"/>
            <a:r>
              <a:rPr lang="en-US" altLang="en-US" b="1" smtClean="0"/>
              <a:t>Beneath transitional epithelium </a:t>
            </a:r>
            <a:r>
              <a:rPr lang="en-US" altLang="en-US" smtClean="0"/>
              <a:t>in urinary tract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b="1" smtClean="0"/>
              <a:t>High concentration of elastic fibers </a:t>
            </a:r>
            <a:r>
              <a:rPr lang="en-US" altLang="en-US" smtClean="0"/>
              <a:t>(more than collagen) that is extremely flexible.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9459" name="Picture 5" descr="e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27530"/>
          <a:stretch>
            <a:fillRect/>
          </a:stretch>
        </p:blipFill>
        <p:spPr bwMode="auto">
          <a:xfrm>
            <a:off x="5610225" y="4229100"/>
            <a:ext cx="35337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Specialized Connective Tissue: Cartilage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8915400" cy="57912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Tough, specialized connective tissue.</a:t>
            </a:r>
          </a:p>
          <a:p>
            <a:pPr eaLnBrk="1" hangingPunct="1"/>
            <a:r>
              <a:rPr lang="en-US" altLang="en-US" sz="2200" dirty="0" smtClean="0"/>
              <a:t>May be 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called gristle. </a:t>
            </a:r>
          </a:p>
          <a:p>
            <a:pPr eaLnBrk="1" hangingPunct="1"/>
            <a:r>
              <a:rPr lang="en-US" altLang="en-US" sz="2200" b="1" dirty="0" smtClean="0"/>
              <a:t>More rigid than dense connective tissue, more flexible than bone.</a:t>
            </a:r>
          </a:p>
          <a:p>
            <a:pPr eaLnBrk="1" hangingPunct="1"/>
            <a:r>
              <a:rPr lang="en-US" altLang="en-US" sz="2200" dirty="0" smtClean="0"/>
              <a:t>Prevents bones from rubbing against each other</a:t>
            </a:r>
          </a:p>
          <a:p>
            <a:pPr eaLnBrk="1" hangingPunct="1"/>
            <a:endParaRPr lang="en-US" altLang="en-US" sz="2200" dirty="0" smtClean="0"/>
          </a:p>
          <a:p>
            <a:pPr eaLnBrk="1" hangingPunct="1"/>
            <a:r>
              <a:rPr lang="en-US" altLang="en-US" sz="2200" b="1" dirty="0" smtClean="0"/>
              <a:t>Does not contain nerves or blood vessels.</a:t>
            </a:r>
          </a:p>
          <a:p>
            <a:pPr eaLnBrk="1" hangingPunct="1"/>
            <a:endParaRPr lang="en-US" altLang="en-US" sz="2200" b="1" dirty="0" smtClean="0"/>
          </a:p>
          <a:p>
            <a:pPr eaLnBrk="1" hangingPunct="1"/>
            <a:r>
              <a:rPr lang="en-US" altLang="en-US" sz="2200" b="1" dirty="0" smtClean="0"/>
              <a:t>Cells </a:t>
            </a:r>
            <a:r>
              <a:rPr lang="en-US" altLang="en-US" sz="2200" b="1" dirty="0" smtClean="0"/>
              <a:t>are </a:t>
            </a:r>
            <a:r>
              <a:rPr lang="en-US" altLang="en-US" sz="2200" b="1" dirty="0" smtClean="0"/>
              <a:t>chondrocytes</a:t>
            </a:r>
          </a:p>
          <a:p>
            <a:pPr eaLnBrk="1" hangingPunct="1"/>
            <a:r>
              <a:rPr lang="en-US" altLang="en-US" sz="2200" dirty="0" smtClean="0"/>
              <a:t>Fluid </a:t>
            </a:r>
            <a:r>
              <a:rPr lang="en-US" altLang="en-US" sz="2200" dirty="0" smtClean="0"/>
              <a:t>gives nutrients to the chondrocytes, which live in pockets called </a:t>
            </a:r>
            <a:r>
              <a:rPr lang="en-US" altLang="en-US" sz="2200" b="1" dirty="0" smtClean="0"/>
              <a:t>lacunae</a:t>
            </a:r>
          </a:p>
          <a:p>
            <a:pPr lvl="1" eaLnBrk="1" hangingPunct="1"/>
            <a:r>
              <a:rPr lang="en-US" altLang="en-US" sz="2200" dirty="0" smtClean="0"/>
              <a:t>Fluid allows cartilage to be resilient and </a:t>
            </a:r>
            <a:r>
              <a:rPr lang="en-US" altLang="en-US" sz="2200" b="1" dirty="0" smtClean="0"/>
              <a:t>withstand compression</a:t>
            </a:r>
          </a:p>
          <a:p>
            <a:pPr lvl="1" eaLnBrk="1" hangingPunct="1"/>
            <a:endParaRPr lang="en-US" altLang="en-US" sz="2200" dirty="0" smtClean="0"/>
          </a:p>
          <a:p>
            <a:pPr eaLnBrk="1" hangingPunct="1"/>
            <a:r>
              <a:rPr lang="en-US" altLang="en-US" sz="2200" dirty="0" smtClean="0"/>
              <a:t>3 types of cartilage:</a:t>
            </a:r>
          </a:p>
          <a:p>
            <a:pPr lvl="1" eaLnBrk="1" hangingPunct="1"/>
            <a:r>
              <a:rPr lang="en-US" altLang="en-US" sz="2200" dirty="0" smtClean="0"/>
              <a:t>Hyaline cartilage, Elastic Cartilage, Fibrocartilage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1016</Words>
  <Application>Microsoft Office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Perpetua</vt:lpstr>
      <vt:lpstr>MS PGothic</vt:lpstr>
      <vt:lpstr>Arial</vt:lpstr>
      <vt:lpstr>Franklin Gothic Book</vt:lpstr>
      <vt:lpstr>Wingdings 2</vt:lpstr>
      <vt:lpstr>Calibri</vt:lpstr>
      <vt:lpstr>Equity</vt:lpstr>
      <vt:lpstr>Types of Connective Tissue</vt:lpstr>
      <vt:lpstr>Loose Connective  Tissue: Areolar </vt:lpstr>
      <vt:lpstr>Loose Connective  Tissue: Adipose </vt:lpstr>
      <vt:lpstr>PowerPoint Presentation</vt:lpstr>
      <vt:lpstr>PowerPoint Presentation</vt:lpstr>
      <vt:lpstr>Dense Connective  Tissue: Regular</vt:lpstr>
      <vt:lpstr>Dense Connective  Tissue: Irregular</vt:lpstr>
      <vt:lpstr>Elastic Connective  Tissue</vt:lpstr>
      <vt:lpstr>Specialized Connective Tissue: Cartilage</vt:lpstr>
      <vt:lpstr>Specialized Connective Tissue:  Types of Cartilage</vt:lpstr>
      <vt:lpstr>Specialized Connective Tissue:  Types of Cartilage</vt:lpstr>
      <vt:lpstr>Specialized Connective  Tissue: Bone</vt:lpstr>
      <vt:lpstr>Specialized Connective Tissue: Blood</vt:lpstr>
      <vt:lpstr>Membranes</vt:lpstr>
      <vt:lpstr>Mucous Membranes (mucosa)</vt:lpstr>
      <vt:lpstr>Serous Membranes (serosa)</vt:lpstr>
      <vt:lpstr>Cutaneous Membranes (integument/skin)</vt:lpstr>
      <vt:lpstr>Synovial Membranes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Connective Tissue</dc:title>
  <dc:creator>Owner</dc:creator>
  <cp:lastModifiedBy>Timothy Wanninger</cp:lastModifiedBy>
  <cp:revision>2</cp:revision>
  <dcterms:created xsi:type="dcterms:W3CDTF">2012-11-26T00:44:39Z</dcterms:created>
  <dcterms:modified xsi:type="dcterms:W3CDTF">2017-09-05T19:32:41Z</dcterms:modified>
</cp:coreProperties>
</file>