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B9CD-E3FE-4198-9F21-C7514D398D88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9374-7E75-4049-8A06-C7D78F01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3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Valve demonstration- two fingers move one </a:t>
            </a:r>
            <a:r>
              <a:rPr lang="en-US" dirty="0" err="1" smtClean="0"/>
              <a:t>probimal</a:t>
            </a:r>
            <a:r>
              <a:rPr lang="en-US" dirty="0" smtClean="0"/>
              <a:t> and it stays flat until release</a:t>
            </a:r>
            <a:r>
              <a:rPr lang="en-US" baseline="0" dirty="0" smtClean="0"/>
              <a:t>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3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Standing for long periods can cause blood to pool in feet. Respiratory</a:t>
            </a:r>
            <a:r>
              <a:rPr lang="en-US" baseline="0" dirty="0" smtClean="0"/>
              <a:t> pump too, changes pressures as breath forces blood toward heart allowing veins to expand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1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1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2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0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1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3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609600"/>
            <a:ext cx="8789314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1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5" y="3505201"/>
            <a:ext cx="753851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6" indent="0">
              <a:buFontTx/>
              <a:buNone/>
              <a:defRPr/>
            </a:lvl2pPr>
            <a:lvl3pPr marL="914391" indent="0">
              <a:buFontTx/>
              <a:buNone/>
              <a:defRPr/>
            </a:lvl3pPr>
            <a:lvl4pPr marL="1371587" indent="0">
              <a:buFontTx/>
              <a:buNone/>
              <a:defRPr/>
            </a:lvl4pPr>
            <a:lvl5pPr marL="182878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2" y="2905307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2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438402"/>
            <a:ext cx="8789314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8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4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1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96" indent="0">
              <a:buFontTx/>
              <a:buNone/>
              <a:defRPr/>
            </a:lvl2pPr>
            <a:lvl3pPr marL="914391" indent="0">
              <a:buFontTx/>
              <a:buNone/>
              <a:defRPr/>
            </a:lvl3pPr>
            <a:lvl4pPr marL="1371587" indent="0">
              <a:buFontTx/>
              <a:buNone/>
              <a:defRPr/>
            </a:lvl4pPr>
            <a:lvl5pPr marL="182878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8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2" y="2905307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84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9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78931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96" indent="0">
              <a:buFontTx/>
              <a:buNone/>
              <a:defRPr/>
            </a:lvl2pPr>
            <a:lvl3pPr marL="914391" indent="0">
              <a:buFontTx/>
              <a:buNone/>
              <a:defRPr/>
            </a:lvl3pPr>
            <a:lvl4pPr marL="1371587" indent="0">
              <a:buFontTx/>
              <a:buNone/>
              <a:defRPr/>
            </a:lvl4pPr>
            <a:lvl5pPr marL="182878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8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8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33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1" y="627406"/>
            <a:ext cx="220817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9" y="627406"/>
            <a:ext cx="6288464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0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1"/>
            <a:ext cx="8785598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7" y="2133600"/>
            <a:ext cx="8789314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0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074562"/>
            <a:ext cx="8789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3581400"/>
            <a:ext cx="8789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5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4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09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3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70" y="2226627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39" y="2223398"/>
            <a:ext cx="383098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3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7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1" y="624111"/>
            <a:ext cx="87856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4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5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2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7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800601"/>
            <a:ext cx="87893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7" y="634965"/>
            <a:ext cx="8789314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96" indent="0">
              <a:buNone/>
              <a:defRPr sz="1600"/>
            </a:lvl2pPr>
            <a:lvl3pPr marL="914391" indent="0">
              <a:buNone/>
              <a:defRPr sz="1600"/>
            </a:lvl3pPr>
            <a:lvl4pPr marL="1371587" indent="0">
              <a:buNone/>
              <a:defRPr sz="1600"/>
            </a:lvl4pPr>
            <a:lvl5pPr marL="1828782" indent="0">
              <a:buNone/>
              <a:defRPr sz="1600"/>
            </a:lvl5pPr>
            <a:lvl6pPr marL="2285978" indent="0">
              <a:buNone/>
              <a:defRPr sz="1600"/>
            </a:lvl6pPr>
            <a:lvl7pPr marL="2743173" indent="0">
              <a:buNone/>
              <a:defRPr sz="1600"/>
            </a:lvl7pPr>
            <a:lvl8pPr marL="3200368" indent="0">
              <a:buNone/>
              <a:defRPr sz="1600"/>
            </a:lvl8pPr>
            <a:lvl9pPr marL="365756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367339"/>
            <a:ext cx="878931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8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9" y="749"/>
            <a:ext cx="2603029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1" y="624111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2133600"/>
            <a:ext cx="8789314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09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3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2F896-40B5-4ADD-8801-0D06FADFA09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0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96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6" indent="-342896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43" indent="-28574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88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84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79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75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g7GDpR1R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_PYnWVoUz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yBMY9Wj7z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40" y="397520"/>
            <a:ext cx="6589199" cy="1280890"/>
          </a:xfrm>
        </p:spPr>
        <p:txBody>
          <a:bodyPr/>
          <a:lstStyle/>
          <a:p>
            <a:r>
              <a:rPr lang="en-US" dirty="0" smtClean="0"/>
              <a:t>Types of 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58" y="1223218"/>
            <a:ext cx="7513043" cy="56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060" y="413417"/>
            <a:ext cx="6589199" cy="1280890"/>
          </a:xfrm>
        </p:spPr>
        <p:txBody>
          <a:bodyPr/>
          <a:lstStyle/>
          <a:p>
            <a:r>
              <a:rPr lang="en-US" dirty="0" smtClean="0"/>
              <a:t>Heart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1255014"/>
            <a:ext cx="7510550" cy="56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106" y="747790"/>
            <a:ext cx="6589199" cy="1280890"/>
          </a:xfrm>
        </p:spPr>
        <p:txBody>
          <a:bodyPr/>
          <a:lstStyle/>
          <a:p>
            <a:r>
              <a:rPr lang="en-US" dirty="0" smtClean="0"/>
              <a:t>Heart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220" y="1851660"/>
            <a:ext cx="6591985" cy="4333883"/>
          </a:xfrm>
        </p:spPr>
        <p:txBody>
          <a:bodyPr>
            <a:normAutofit/>
          </a:bodyPr>
          <a:lstStyle/>
          <a:p>
            <a:r>
              <a:rPr lang="en-US" dirty="0" smtClean="0"/>
              <a:t>Arrhythmias- uncoordinated atrium and ventricles</a:t>
            </a:r>
          </a:p>
          <a:p>
            <a:pPr lvl="1"/>
            <a:r>
              <a:rPr lang="en-US" dirty="0" smtClean="0"/>
              <a:t>Defibrillation – electrically shocking heart to depolarize whole heart and hope SA node takes back over.</a:t>
            </a:r>
          </a:p>
          <a:p>
            <a:pPr lvl="1"/>
            <a:endParaRPr lang="en-US" dirty="0"/>
          </a:p>
          <a:p>
            <a:r>
              <a:rPr lang="en-US" dirty="0" smtClean="0"/>
              <a:t>Heart Murmur- Often due to acquired valve defects.</a:t>
            </a:r>
          </a:p>
          <a:p>
            <a:pPr lvl="1"/>
            <a:r>
              <a:rPr lang="en-US" dirty="0" smtClean="0"/>
              <a:t>Valve Stenosis- narrow valves, hard to get blood through.</a:t>
            </a:r>
          </a:p>
          <a:p>
            <a:pPr lvl="1"/>
            <a:r>
              <a:rPr lang="en-US" dirty="0" smtClean="0"/>
              <a:t>Valve regurgitation- hard to completely close.</a:t>
            </a:r>
          </a:p>
          <a:p>
            <a:pPr lvl="2"/>
            <a:r>
              <a:rPr lang="en-US" dirty="0" smtClean="0"/>
              <a:t>Endocarditis, valve calcification, and rheumatic fever </a:t>
            </a:r>
          </a:p>
          <a:p>
            <a:endParaRPr lang="en-US" dirty="0" smtClean="0"/>
          </a:p>
          <a:p>
            <a:r>
              <a:rPr lang="en-US" dirty="0" smtClean="0"/>
              <a:t>Valve prolapse- valve is weak and is pushed in the atrium during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060" y="413417"/>
            <a:ext cx="6589199" cy="1280890"/>
          </a:xfrm>
        </p:spPr>
        <p:txBody>
          <a:bodyPr/>
          <a:lstStyle/>
          <a:p>
            <a:r>
              <a:rPr lang="en-US" dirty="0" smtClean="0"/>
              <a:t>Heart Sounds</a:t>
            </a:r>
            <a:endParaRPr lang="en-US" dirty="0"/>
          </a:p>
        </p:txBody>
      </p:sp>
      <p:pic>
        <p:nvPicPr>
          <p:cNvPr id="5" name="dDg7GDpR1R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5580" y="2057400"/>
            <a:ext cx="7135178" cy="40133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7010" y="6369646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https://www.youtube.com/watch?v=42IahK-zxj0&amp;list=PLsv-mwq3f7zbVGJCD7UixV6t4ieEOMtBr</a:t>
            </a:r>
          </a:p>
        </p:txBody>
      </p:sp>
    </p:spTree>
    <p:extLst>
      <p:ext uri="{BB962C8B-B14F-4D97-AF65-F5344CB8AC3E}">
        <p14:creationId xmlns:p14="http://schemas.microsoft.com/office/powerpoint/2010/main" val="39027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Arteries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380" y="3995850"/>
            <a:ext cx="3812216" cy="28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51773"/>
            <a:ext cx="5469255" cy="41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480" y="222149"/>
            <a:ext cx="6589199" cy="1280890"/>
          </a:xfrm>
        </p:spPr>
        <p:txBody>
          <a:bodyPr/>
          <a:lstStyle/>
          <a:p>
            <a:r>
              <a:rPr lang="en-US" dirty="0" smtClean="0"/>
              <a:t>Heart Attack (MI)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34440"/>
            <a:ext cx="6591985" cy="3777622"/>
          </a:xfrm>
        </p:spPr>
        <p:txBody>
          <a:bodyPr/>
          <a:lstStyle/>
          <a:p>
            <a:r>
              <a:rPr lang="en-US" dirty="0" smtClean="0"/>
              <a:t>Part of the heart does not receive enough blood flow.</a:t>
            </a:r>
          </a:p>
          <a:p>
            <a:pPr lvl="1"/>
            <a:r>
              <a:rPr lang="en-US" dirty="0" smtClean="0"/>
              <a:t>1 of 5 is “silent”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Most common cause is coronary artery plaque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80" y="2692531"/>
            <a:ext cx="4600477" cy="41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the 3 layers of an artery?</a:t>
            </a:r>
          </a:p>
          <a:p>
            <a:pPr lvl="1"/>
            <a:r>
              <a:rPr lang="en-US" dirty="0" smtClean="0"/>
              <a:t>Which is thickest in muscular artery?</a:t>
            </a:r>
          </a:p>
          <a:p>
            <a:pPr lvl="1"/>
            <a:r>
              <a:rPr lang="en-US" dirty="0" smtClean="0"/>
              <a:t>Which is the only one in a capillary? </a:t>
            </a:r>
          </a:p>
          <a:p>
            <a:pPr lvl="1"/>
            <a:r>
              <a:rPr lang="en-US" dirty="0" smtClean="0"/>
              <a:t>Which do veins have? </a:t>
            </a:r>
          </a:p>
          <a:p>
            <a:pPr lvl="1"/>
            <a:r>
              <a:rPr lang="en-US" dirty="0" smtClean="0"/>
              <a:t>What is different between veins and arteries</a:t>
            </a:r>
          </a:p>
          <a:p>
            <a:r>
              <a:rPr lang="en-US" dirty="0" smtClean="0"/>
              <a:t>What is Mitral Valve Regurgitation?</a:t>
            </a:r>
          </a:p>
          <a:p>
            <a:endParaRPr lang="en-US" dirty="0"/>
          </a:p>
          <a:p>
            <a:r>
              <a:rPr lang="en-US" dirty="0" smtClean="0"/>
              <a:t>Objective: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Myocardial infarction</a:t>
            </a:r>
            <a:endParaRPr lang="en-US" dirty="0"/>
          </a:p>
        </p:txBody>
      </p:sp>
      <p:pic>
        <p:nvPicPr>
          <p:cNvPr id="4" name="3_PYnWVoUz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6854" y="171450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106" y="747790"/>
            <a:ext cx="6589199" cy="1280890"/>
          </a:xfrm>
        </p:spPr>
        <p:txBody>
          <a:bodyPr/>
          <a:lstStyle/>
          <a:p>
            <a:r>
              <a:rPr lang="en-US" dirty="0" smtClean="0"/>
              <a:t>Heart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220" y="1851660"/>
            <a:ext cx="6591985" cy="4333883"/>
          </a:xfrm>
        </p:spPr>
        <p:txBody>
          <a:bodyPr>
            <a:normAutofit/>
          </a:bodyPr>
          <a:lstStyle/>
          <a:p>
            <a:r>
              <a:rPr lang="en-US" dirty="0" smtClean="0"/>
              <a:t>Angina Pectoralis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7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8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440180"/>
            <a:ext cx="10869849" cy="43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1" y="624111"/>
            <a:ext cx="6589199" cy="678910"/>
          </a:xfrm>
        </p:spPr>
        <p:txBody>
          <a:bodyPr/>
          <a:lstStyle/>
          <a:p>
            <a:r>
              <a:rPr lang="en-US" dirty="0" smtClean="0"/>
              <a:t>Layers of 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5" y="1714500"/>
            <a:ext cx="6591985" cy="4196723"/>
          </a:xfrm>
        </p:spPr>
        <p:txBody>
          <a:bodyPr/>
          <a:lstStyle/>
          <a:p>
            <a:r>
              <a:rPr lang="en-US" dirty="0" smtClean="0"/>
              <a:t>Tunica intima- inner</a:t>
            </a:r>
          </a:p>
          <a:p>
            <a:pPr lvl="1"/>
            <a:r>
              <a:rPr lang="en-US" dirty="0" smtClean="0"/>
              <a:t>Contains endothelium- simple squamous lining</a:t>
            </a:r>
          </a:p>
          <a:p>
            <a:r>
              <a:rPr lang="en-US" dirty="0" smtClean="0"/>
              <a:t>Tunica media- smooth muscle and elastin</a:t>
            </a:r>
          </a:p>
          <a:p>
            <a:pPr lvl="1"/>
            <a:r>
              <a:rPr lang="en-US" dirty="0" smtClean="0"/>
              <a:t>Regulated by sympathetic nervous system</a:t>
            </a:r>
          </a:p>
          <a:p>
            <a:pPr lvl="1"/>
            <a:r>
              <a:rPr lang="en-US" dirty="0" smtClean="0"/>
              <a:t>Often thickest layer</a:t>
            </a:r>
          </a:p>
          <a:p>
            <a:r>
              <a:rPr lang="en-US" dirty="0" smtClean="0"/>
              <a:t>Tunica Externa- collagen layer with nerves and lymph vessels</a:t>
            </a:r>
          </a:p>
          <a:p>
            <a:pPr lvl="1"/>
            <a:r>
              <a:rPr lang="en-US" dirty="0" smtClean="0"/>
              <a:t>Vasa </a:t>
            </a:r>
            <a:r>
              <a:rPr lang="en-US" dirty="0" err="1" smtClean="0"/>
              <a:t>vasorum</a:t>
            </a:r>
            <a:r>
              <a:rPr lang="en-US" dirty="0" smtClean="0"/>
              <a:t> – tiny blood vessels for large blood vessels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840" y="1508760"/>
            <a:ext cx="7200900" cy="5143500"/>
          </a:xfrm>
        </p:spPr>
        <p:txBody>
          <a:bodyPr>
            <a:normAutofit lnSpcReduction="10000"/>
          </a:bodyPr>
          <a:lstStyle/>
          <a:p>
            <a:r>
              <a:rPr lang="en-US" sz="2610" dirty="0"/>
              <a:t>Systole-period of contraction of the ventricles</a:t>
            </a:r>
          </a:p>
          <a:p>
            <a:endParaRPr lang="en-US" sz="2610" dirty="0"/>
          </a:p>
          <a:p>
            <a:r>
              <a:rPr lang="en-US" sz="2610" dirty="0"/>
              <a:t>Diastole- period of relaxation (filling)</a:t>
            </a:r>
          </a:p>
          <a:p>
            <a:endParaRPr lang="en-US" sz="2610" dirty="0"/>
          </a:p>
          <a:p>
            <a:endParaRPr lang="en-US" sz="2610" dirty="0"/>
          </a:p>
          <a:p>
            <a:r>
              <a:rPr lang="en-US" sz="2610" dirty="0"/>
              <a:t>Tachycardia-resting heart rate over 100</a:t>
            </a:r>
          </a:p>
          <a:p>
            <a:pPr lvl="1"/>
            <a:r>
              <a:rPr lang="en-US" sz="2250" dirty="0"/>
              <a:t>Stress, elevated body temperature, drugs, and disease can cause it</a:t>
            </a:r>
          </a:p>
          <a:p>
            <a:pPr lvl="2"/>
            <a:r>
              <a:rPr lang="en-US" sz="1800" dirty="0"/>
              <a:t>Promotes fibrillation</a:t>
            </a:r>
          </a:p>
          <a:p>
            <a:r>
              <a:rPr lang="en-US" sz="2610" dirty="0"/>
              <a:t>Bradycardia- under 60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0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360" y="1528156"/>
            <a:ext cx="6591985" cy="3777622"/>
          </a:xfrm>
        </p:spPr>
        <p:txBody>
          <a:bodyPr/>
          <a:lstStyle/>
          <a:p>
            <a:r>
              <a:rPr lang="en-US" dirty="0" smtClean="0"/>
              <a:t>Progressive inability of heart to pump blood efficiently</a:t>
            </a:r>
          </a:p>
          <a:p>
            <a:pPr lvl="1"/>
            <a:r>
              <a:rPr lang="en-US" dirty="0" smtClean="0"/>
              <a:t>Persistent High Blood pressure is the main cause</a:t>
            </a:r>
          </a:p>
          <a:p>
            <a:pPr lvl="2"/>
            <a:r>
              <a:rPr lang="en-US" dirty="0" smtClean="0"/>
              <a:t>Heart must exert more force to open aortic valve</a:t>
            </a:r>
          </a:p>
          <a:p>
            <a:pPr lvl="2"/>
            <a:r>
              <a:rPr lang="en-US" dirty="0" smtClean="0"/>
              <a:t>MI can cause</a:t>
            </a:r>
          </a:p>
          <a:p>
            <a:pPr lvl="1"/>
            <a:r>
              <a:rPr lang="en-US" dirty="0" smtClean="0"/>
              <a:t>Atherosclerosis of coronary </a:t>
            </a:r>
            <a:r>
              <a:rPr lang="en-US" dirty="0" smtClean="0"/>
              <a:t>arteries</a:t>
            </a:r>
          </a:p>
          <a:p>
            <a:pPr lvl="1"/>
            <a:r>
              <a:rPr lang="en-US" dirty="0" smtClean="0"/>
              <a:t>Left sided most common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822" y="3566161"/>
            <a:ext cx="4808318" cy="34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17188"/>
            <a:ext cx="9144000" cy="6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Blood supply to portion of brain impacted</a:t>
            </a:r>
          </a:p>
          <a:p>
            <a:pPr lvl="1"/>
            <a:r>
              <a:rPr lang="en-US" dirty="0" smtClean="0"/>
              <a:t>Brain cells begin dying within minutes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85% due to thrombus or embolus</a:t>
            </a:r>
          </a:p>
          <a:p>
            <a:r>
              <a:rPr lang="en-US" dirty="0" smtClean="0"/>
              <a:t>15% Hemorrhagic  - blood vessel burst</a:t>
            </a:r>
          </a:p>
          <a:p>
            <a:endParaRPr lang="en-US" dirty="0"/>
          </a:p>
          <a:p>
            <a:r>
              <a:rPr lang="en-US" dirty="0" smtClean="0"/>
              <a:t>Transient Ischemic attack- (TIA) temporary decrease of blood flow to area of brain</a:t>
            </a:r>
          </a:p>
          <a:p>
            <a:pPr lvl="1"/>
            <a:r>
              <a:rPr lang="en-US" dirty="0" smtClean="0"/>
              <a:t>Still should seek care , high risk of future stroke </a:t>
            </a:r>
          </a:p>
          <a:p>
            <a:pPr lvl="1"/>
            <a:endParaRPr lang="en-US" dirty="0"/>
          </a:p>
          <a:p>
            <a:r>
              <a:rPr lang="en-US" dirty="0" smtClean="0"/>
              <a:t>Risks: BP, obesity, Older men, Family history, heart disease, diabetes, cigarettes.</a:t>
            </a:r>
          </a:p>
        </p:txBody>
      </p:sp>
    </p:spTree>
    <p:extLst>
      <p:ext uri="{BB962C8B-B14F-4D97-AF65-F5344CB8AC3E}">
        <p14:creationId xmlns:p14="http://schemas.microsoft.com/office/powerpoint/2010/main" val="29631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580" y="3154680"/>
            <a:ext cx="6589199" cy="1280890"/>
          </a:xfrm>
        </p:spPr>
        <p:txBody>
          <a:bodyPr/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46" y="240506"/>
            <a:ext cx="5780444" cy="66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Leukemia- Group of cancers of WBCs</a:t>
            </a:r>
          </a:p>
          <a:p>
            <a:pPr lvl="1"/>
            <a:r>
              <a:rPr lang="en-US" dirty="0" smtClean="0"/>
              <a:t>Usually affect only one cell type</a:t>
            </a:r>
          </a:p>
          <a:p>
            <a:pPr lvl="1"/>
            <a:r>
              <a:rPr lang="en-US" dirty="0" smtClean="0"/>
              <a:t>Causes a flood of immature WBCs</a:t>
            </a:r>
          </a:p>
          <a:p>
            <a:pPr lvl="2"/>
            <a:r>
              <a:rPr lang="en-US" dirty="0" smtClean="0"/>
              <a:t>Nonfunctional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: feve</a:t>
            </a:r>
            <a:r>
              <a:rPr lang="en-US" dirty="0"/>
              <a:t>r</a:t>
            </a:r>
            <a:r>
              <a:rPr lang="en-US" dirty="0" smtClean="0"/>
              <a:t>(night sweats), weight loss, bone pain, prolonged fatigue</a:t>
            </a:r>
          </a:p>
          <a:p>
            <a:pPr lvl="1"/>
            <a:r>
              <a:rPr lang="en-US" dirty="0" smtClean="0"/>
              <a:t>Die from internal hemorrhage and infection</a:t>
            </a:r>
          </a:p>
          <a:p>
            <a:pPr lvl="1"/>
            <a:endParaRPr lang="en-US" dirty="0" smtClean="0"/>
          </a:p>
          <a:p>
            <a:pPr marL="914391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16" y="1547686"/>
            <a:ext cx="5475655" cy="533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functionally different but structurally overlapping systems</a:t>
            </a:r>
          </a:p>
          <a:p>
            <a:endParaRPr lang="en-US" dirty="0"/>
          </a:p>
          <a:p>
            <a:r>
              <a:rPr lang="en-US" dirty="0" smtClean="0"/>
              <a:t>Lymphatic system- network of vessels, lymph, and nodes.</a:t>
            </a:r>
          </a:p>
          <a:p>
            <a:endParaRPr lang="en-US" dirty="0"/>
          </a:p>
          <a:p>
            <a:r>
              <a:rPr lang="en-US" dirty="0" smtClean="0"/>
              <a:t>Lymphoid organs and tissue- structural basis of the immune system</a:t>
            </a:r>
          </a:p>
          <a:p>
            <a:pPr lvl="1"/>
            <a:r>
              <a:rPr lang="en-US" dirty="0" smtClean="0"/>
              <a:t>Spleen, thymus, tonsils, nodes, other tissues.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1" y="624111"/>
            <a:ext cx="6589199" cy="541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740" y="1714500"/>
            <a:ext cx="459486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Collect leaked fluid from capillaries</a:t>
            </a:r>
          </a:p>
          <a:p>
            <a:pPr lvl="1"/>
            <a:r>
              <a:rPr lang="en-US" dirty="0" smtClean="0"/>
              <a:t>Return it to blood to ensure volume</a:t>
            </a:r>
          </a:p>
          <a:p>
            <a:pPr lvl="1"/>
            <a:r>
              <a:rPr lang="en-US" dirty="0" smtClean="0"/>
              <a:t>Also return proteins from blood</a:t>
            </a:r>
          </a:p>
          <a:p>
            <a:pPr lvl="1"/>
            <a:r>
              <a:rPr lang="en-US" dirty="0" smtClean="0"/>
              <a:t>“Interstitial fluid”</a:t>
            </a:r>
          </a:p>
          <a:p>
            <a:pPr lvl="1"/>
            <a:endParaRPr lang="en-US" dirty="0"/>
          </a:p>
          <a:p>
            <a:r>
              <a:rPr lang="en-US" dirty="0" smtClean="0"/>
              <a:t>Have valves like veins</a:t>
            </a:r>
          </a:p>
          <a:p>
            <a:r>
              <a:rPr lang="en-US" dirty="0" smtClean="0"/>
              <a:t>No pumping system- rely on nearby muscles to milk it back to heart or nearby arteries.</a:t>
            </a:r>
          </a:p>
          <a:p>
            <a:pPr lvl="1"/>
            <a:endParaRPr lang="en-US" dirty="0"/>
          </a:p>
          <a:p>
            <a:r>
              <a:rPr lang="en-US" dirty="0" smtClean="0"/>
              <a:t>Lymphedema- anything that blocks the normal flow causes buildup of fluid.	</a:t>
            </a:r>
          </a:p>
          <a:p>
            <a:pPr lvl="1"/>
            <a:r>
              <a:rPr lang="en-US" dirty="0" smtClean="0"/>
              <a:t>Can eventually regrow vessels around obstruction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44" y="1920240"/>
            <a:ext cx="278606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1" y="624111"/>
            <a:ext cx="6589199" cy="747490"/>
          </a:xfrm>
        </p:spPr>
        <p:txBody>
          <a:bodyPr/>
          <a:lstStyle/>
          <a:p>
            <a:r>
              <a:rPr lang="en-US" dirty="0" smtClean="0"/>
              <a:t>Arteries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5" y="1645920"/>
            <a:ext cx="6591985" cy="4265303"/>
          </a:xfrm>
        </p:spPr>
        <p:txBody>
          <a:bodyPr/>
          <a:lstStyle/>
          <a:p>
            <a:r>
              <a:rPr lang="en-US" dirty="0" smtClean="0"/>
              <a:t>Elastic- Thick walled near the heart (aorta and major branches)</a:t>
            </a:r>
          </a:p>
          <a:p>
            <a:pPr lvl="1"/>
            <a:r>
              <a:rPr lang="en-US" dirty="0" smtClean="0"/>
              <a:t>AKA Conducting arteries</a:t>
            </a:r>
          </a:p>
          <a:p>
            <a:pPr lvl="2"/>
            <a:r>
              <a:rPr lang="en-US" dirty="0" smtClean="0"/>
              <a:t>Allow blood flow here to be continuous </a:t>
            </a:r>
          </a:p>
          <a:p>
            <a:r>
              <a:rPr lang="en-US" dirty="0" smtClean="0"/>
              <a:t>Muscular- Deliver blood to organs</a:t>
            </a:r>
          </a:p>
          <a:p>
            <a:pPr lvl="1"/>
            <a:r>
              <a:rPr lang="en-US" dirty="0" smtClean="0"/>
              <a:t>AKA Distributing arteries</a:t>
            </a:r>
          </a:p>
          <a:p>
            <a:pPr lvl="1"/>
            <a:r>
              <a:rPr lang="en-US" dirty="0" smtClean="0"/>
              <a:t>Most of the named arteries</a:t>
            </a:r>
          </a:p>
          <a:p>
            <a:pPr lvl="1"/>
            <a:r>
              <a:rPr lang="en-US" dirty="0" smtClean="0"/>
              <a:t>Thickest tunica media</a:t>
            </a:r>
          </a:p>
          <a:p>
            <a:pPr lvl="1"/>
            <a:r>
              <a:rPr lang="en-US" dirty="0" smtClean="0"/>
              <a:t>Do vasoconstriction</a:t>
            </a:r>
          </a:p>
          <a:p>
            <a:r>
              <a:rPr lang="en-US" dirty="0" smtClean="0"/>
              <a:t>Arterioles- Determine blood flow to capillaries.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Organs- nodes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in inguinal, axillary, cervical regions</a:t>
            </a:r>
          </a:p>
          <a:p>
            <a:pPr lvl="1"/>
            <a:r>
              <a:rPr lang="en-US" dirty="0" smtClean="0"/>
              <a:t>Places where vessels converge to form ducts</a:t>
            </a:r>
          </a:p>
          <a:p>
            <a:pPr lvl="1"/>
            <a:endParaRPr lang="en-US" dirty="0"/>
          </a:p>
          <a:p>
            <a:r>
              <a:rPr lang="en-US" dirty="0" smtClean="0"/>
              <a:t>Functions: </a:t>
            </a:r>
          </a:p>
          <a:p>
            <a:pPr lvl="1"/>
            <a:r>
              <a:rPr lang="en-US" dirty="0" smtClean="0"/>
              <a:t>Filtration- macrophages remove debris and microorganisms.</a:t>
            </a:r>
          </a:p>
          <a:p>
            <a:pPr lvl="1"/>
            <a:r>
              <a:rPr lang="en-US" dirty="0" smtClean="0"/>
              <a:t>Immune System activation</a:t>
            </a:r>
          </a:p>
          <a:p>
            <a:pPr lvl="1"/>
            <a:endParaRPr lang="en-US" dirty="0"/>
          </a:p>
          <a:p>
            <a:r>
              <a:rPr lang="en-US" dirty="0" smtClean="0"/>
              <a:t>Cancerous- swollen and non-tender, stuck to tissue</a:t>
            </a:r>
          </a:p>
          <a:p>
            <a:r>
              <a:rPr lang="en-US" dirty="0" smtClean="0"/>
              <a:t>Infection- swollen and tender, moveable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20" y="411481"/>
            <a:ext cx="7252335" cy="62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281682"/>
            <a:ext cx="8023860" cy="65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205741"/>
            <a:ext cx="6309360" cy="6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1" y="624111"/>
            <a:ext cx="6589199" cy="678910"/>
          </a:xfrm>
        </p:spPr>
        <p:txBody>
          <a:bodyPr/>
          <a:lstStyle/>
          <a:p>
            <a:r>
              <a:rPr lang="en-US" dirty="0" smtClean="0"/>
              <a:t>Spleen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220" y="1645921"/>
            <a:ext cx="6591985" cy="4669161"/>
          </a:xfrm>
        </p:spPr>
        <p:txBody>
          <a:bodyPr/>
          <a:lstStyle/>
          <a:p>
            <a:r>
              <a:rPr lang="en-US" dirty="0" smtClean="0"/>
              <a:t>Size of fist, located just beneath diaphragm (left)</a:t>
            </a:r>
          </a:p>
          <a:p>
            <a:endParaRPr lang="en-US" dirty="0"/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Blood cleaning- moves defective and old cells.</a:t>
            </a:r>
          </a:p>
          <a:p>
            <a:pPr lvl="1"/>
            <a:r>
              <a:rPr lang="en-US" dirty="0" smtClean="0"/>
              <a:t>Stores material from RBC breakdown- iron</a:t>
            </a:r>
          </a:p>
          <a:p>
            <a:pPr lvl="1"/>
            <a:r>
              <a:rPr lang="en-US" dirty="0" smtClean="0"/>
              <a:t>Stores platelets and monocytes for release when needed</a:t>
            </a:r>
          </a:p>
          <a:p>
            <a:pPr lvl="1"/>
            <a:endParaRPr lang="en-US" dirty="0"/>
          </a:p>
          <a:p>
            <a:r>
              <a:rPr lang="en-US" dirty="0" smtClean="0"/>
              <a:t>Can rupture</a:t>
            </a:r>
          </a:p>
          <a:p>
            <a:pPr lvl="1"/>
            <a:r>
              <a:rPr lang="en-US" dirty="0" smtClean="0"/>
              <a:t>Used to be removed, but now they try to let it repair itself.</a:t>
            </a:r>
          </a:p>
          <a:p>
            <a:pPr lvl="2"/>
            <a:r>
              <a:rPr lang="en-US" dirty="0" smtClean="0"/>
              <a:t>Liver and bone marrow will take over most of its function if removed.</a:t>
            </a:r>
          </a:p>
        </p:txBody>
      </p:sp>
    </p:spTree>
    <p:extLst>
      <p:ext uri="{BB962C8B-B14F-4D97-AF65-F5344CB8AC3E}">
        <p14:creationId xmlns:p14="http://schemas.microsoft.com/office/powerpoint/2010/main" val="36844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steps of decreasing blood pressure in response to elevated blood pressure.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1" y="624111"/>
            <a:ext cx="6589199" cy="816070"/>
          </a:xfrm>
        </p:spPr>
        <p:txBody>
          <a:bodyPr/>
          <a:lstStyle/>
          <a:p>
            <a:r>
              <a:rPr lang="en-US" dirty="0" smtClean="0"/>
              <a:t>Thymus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5" y="1645920"/>
            <a:ext cx="6591985" cy="4265303"/>
          </a:xfrm>
        </p:spPr>
        <p:txBody>
          <a:bodyPr/>
          <a:lstStyle/>
          <a:p>
            <a:r>
              <a:rPr lang="en-US" dirty="0" smtClean="0"/>
              <a:t>Anterior to the neck</a:t>
            </a:r>
          </a:p>
          <a:p>
            <a:r>
              <a:rPr lang="en-US" dirty="0" smtClean="0"/>
              <a:t>Produces T lymphocytes</a:t>
            </a:r>
          </a:p>
          <a:p>
            <a:endParaRPr lang="en-US" dirty="0"/>
          </a:p>
          <a:p>
            <a:r>
              <a:rPr lang="en-US" dirty="0" smtClean="0"/>
              <a:t>Most important in younger. Completely atrophies in older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Mucosa-associated Lymphoid Tissue (MALT)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5" y="2133600"/>
            <a:ext cx="6591985" cy="4518660"/>
          </a:xfrm>
        </p:spPr>
        <p:txBody>
          <a:bodyPr>
            <a:normAutofit/>
          </a:bodyPr>
          <a:lstStyle/>
          <a:p>
            <a:r>
              <a:rPr lang="en-US" dirty="0" smtClean="0"/>
              <a:t>Help protect against never ending pathogens that try to enter body.</a:t>
            </a:r>
          </a:p>
          <a:p>
            <a:endParaRPr lang="en-US" dirty="0"/>
          </a:p>
          <a:p>
            <a:r>
              <a:rPr lang="en-US" dirty="0" smtClean="0"/>
              <a:t>Tonsils- Entrance to throat</a:t>
            </a:r>
          </a:p>
          <a:p>
            <a:pPr lvl="1"/>
            <a:r>
              <a:rPr lang="en-US" dirty="0" smtClean="0"/>
              <a:t>Remove particles in air and food</a:t>
            </a:r>
          </a:p>
          <a:p>
            <a:pPr lvl="1"/>
            <a:r>
              <a:rPr lang="en-US" dirty="0" smtClean="0"/>
              <a:t>Trap bacteria and allow local infection so that they can develop a ‘memory’ for later years</a:t>
            </a:r>
          </a:p>
          <a:p>
            <a:pPr lvl="2"/>
            <a:r>
              <a:rPr lang="en-US" dirty="0" smtClean="0"/>
              <a:t>Why at risk for infection early on</a:t>
            </a:r>
          </a:p>
          <a:p>
            <a:pPr lvl="2"/>
            <a:endParaRPr lang="en-US" dirty="0"/>
          </a:p>
          <a:p>
            <a:r>
              <a:rPr lang="en-US" dirty="0" smtClean="0"/>
              <a:t>Peyer’s Patches- like tonsils but on distal small intestine. </a:t>
            </a:r>
          </a:p>
          <a:p>
            <a:endParaRPr lang="en-US" dirty="0"/>
          </a:p>
          <a:p>
            <a:r>
              <a:rPr lang="en-US" dirty="0" smtClean="0"/>
              <a:t>Appendix- Off of Large Intestine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53" y="1702575"/>
            <a:ext cx="9171848" cy="51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Microscopic, consist of just a thin layer of endothelium.</a:t>
            </a:r>
          </a:p>
          <a:p>
            <a:endParaRPr lang="en-US" dirty="0"/>
          </a:p>
          <a:p>
            <a:r>
              <a:rPr lang="en-US" dirty="0" smtClean="0"/>
              <a:t>Form capillary beds- interwoven networks of capillaries</a:t>
            </a:r>
            <a:endParaRPr lang="en-US" dirty="0"/>
          </a:p>
        </p:txBody>
      </p:sp>
      <p:pic>
        <p:nvPicPr>
          <p:cNvPr id="4" name="4yBMY9Wj7z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64280" y="3722801"/>
            <a:ext cx="5055528" cy="28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60" y="0"/>
            <a:ext cx="4526280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20" y="58793"/>
            <a:ext cx="8589126" cy="67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1" y="624111"/>
            <a:ext cx="6589199" cy="816070"/>
          </a:xfrm>
        </p:spPr>
        <p:txBody>
          <a:bodyPr/>
          <a:lstStyle/>
          <a:p>
            <a:r>
              <a:rPr lang="en-US" dirty="0" smtClean="0"/>
              <a:t>Venous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5" y="1645920"/>
            <a:ext cx="6591985" cy="47320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Carry blood from capillaries to the heart</a:t>
            </a:r>
          </a:p>
          <a:p>
            <a:pPr lvl="1"/>
            <a:r>
              <a:rPr lang="en-US" dirty="0" smtClean="0"/>
              <a:t>Get progressively larger</a:t>
            </a:r>
          </a:p>
          <a:p>
            <a:pPr lvl="2"/>
            <a:r>
              <a:rPr lang="en-US" dirty="0" err="1" smtClean="0"/>
              <a:t>Venules</a:t>
            </a:r>
            <a:endParaRPr lang="en-US" dirty="0" smtClean="0"/>
          </a:p>
          <a:p>
            <a:pPr lvl="2"/>
            <a:r>
              <a:rPr lang="en-US" dirty="0" smtClean="0"/>
              <a:t>Veins</a:t>
            </a:r>
          </a:p>
          <a:p>
            <a:pPr marL="914391" lvl="2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Veins </a:t>
            </a:r>
          </a:p>
          <a:p>
            <a:pPr lvl="1"/>
            <a:r>
              <a:rPr lang="en-US" dirty="0" smtClean="0"/>
              <a:t>Have all 3 layers, but thinner than arteries</a:t>
            </a:r>
          </a:p>
          <a:p>
            <a:pPr lvl="2"/>
            <a:r>
              <a:rPr lang="en-US" dirty="0" smtClean="0"/>
              <a:t>Very little smooth muscle</a:t>
            </a:r>
          </a:p>
          <a:p>
            <a:pPr lvl="2"/>
            <a:r>
              <a:rPr lang="en-US" dirty="0" smtClean="0"/>
              <a:t>Mostly tunica externa</a:t>
            </a:r>
          </a:p>
          <a:p>
            <a:pPr lvl="2"/>
            <a:r>
              <a:rPr lang="en-US" dirty="0" smtClean="0"/>
              <a:t>Blood reservoirs- can hold up to 65% of bodies blood</a:t>
            </a:r>
          </a:p>
          <a:p>
            <a:pPr lvl="2"/>
            <a:r>
              <a:rPr lang="en-US" dirty="0" smtClean="0"/>
              <a:t>Venous system much more interconnected than arteries</a:t>
            </a:r>
          </a:p>
          <a:p>
            <a:pPr lvl="2"/>
            <a:r>
              <a:rPr lang="en-US" dirty="0" smtClean="0"/>
              <a:t>Veins are more superficial than arteries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Valves- </a:t>
            </a:r>
            <a:r>
              <a:rPr lang="en-US" dirty="0" smtClean="0"/>
              <a:t>Mostly </a:t>
            </a:r>
            <a:r>
              <a:rPr lang="en-US" dirty="0" smtClean="0"/>
              <a:t>in limbs</a:t>
            </a:r>
          </a:p>
          <a:p>
            <a:pPr lvl="2"/>
            <a:r>
              <a:rPr lang="en-US" dirty="0" smtClean="0"/>
              <a:t>Demonstrate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148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Widescreen</PresentationFormat>
  <Paragraphs>166</Paragraphs>
  <Slides>37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Wingdings 3</vt:lpstr>
      <vt:lpstr>Wisp</vt:lpstr>
      <vt:lpstr>Types of Blood Vessels</vt:lpstr>
      <vt:lpstr>Layers of blood vessels</vt:lpstr>
      <vt:lpstr>Arteries</vt:lpstr>
      <vt:lpstr>Blood vessel types</vt:lpstr>
      <vt:lpstr>Capillaries</vt:lpstr>
      <vt:lpstr>PowerPoint Presentation</vt:lpstr>
      <vt:lpstr>PowerPoint Presentation</vt:lpstr>
      <vt:lpstr>Venous System</vt:lpstr>
      <vt:lpstr>PowerPoint Presentation</vt:lpstr>
      <vt:lpstr>Heart Sounds</vt:lpstr>
      <vt:lpstr>Heart Problems</vt:lpstr>
      <vt:lpstr>Heart Sounds</vt:lpstr>
      <vt:lpstr>Coronary Arteries</vt:lpstr>
      <vt:lpstr>Heart Attack (MI) </vt:lpstr>
      <vt:lpstr>11/10</vt:lpstr>
      <vt:lpstr>Myocardial infarction</vt:lpstr>
      <vt:lpstr>Heart Problems</vt:lpstr>
      <vt:lpstr>PowerPoint Presentation</vt:lpstr>
      <vt:lpstr>PowerPoint Presentation</vt:lpstr>
      <vt:lpstr>Cardiac Cycle</vt:lpstr>
      <vt:lpstr>Congestive Heart Failure</vt:lpstr>
      <vt:lpstr>PowerPoint Presentation</vt:lpstr>
      <vt:lpstr>PowerPoint Presentation</vt:lpstr>
      <vt:lpstr>Stroke</vt:lpstr>
      <vt:lpstr>Stroke</vt:lpstr>
      <vt:lpstr>WBC diseases</vt:lpstr>
      <vt:lpstr>Lymphatic System</vt:lpstr>
      <vt:lpstr>Lymphatic System</vt:lpstr>
      <vt:lpstr>Lymphatic System</vt:lpstr>
      <vt:lpstr>Lymph Organs- nodes </vt:lpstr>
      <vt:lpstr>PowerPoint Presentation</vt:lpstr>
      <vt:lpstr>PowerPoint Presentation</vt:lpstr>
      <vt:lpstr>PowerPoint Presentation</vt:lpstr>
      <vt:lpstr>Spleen</vt:lpstr>
      <vt:lpstr>4/27</vt:lpstr>
      <vt:lpstr>Thymus</vt:lpstr>
      <vt:lpstr>Mucosa-associated Lymphoid Tissue (MALT)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Blood Vessels</dc:title>
  <dc:creator>Timothy Wanninger</dc:creator>
  <cp:lastModifiedBy>Timothy Wanninger</cp:lastModifiedBy>
  <cp:revision>1</cp:revision>
  <dcterms:created xsi:type="dcterms:W3CDTF">2017-11-10T13:08:51Z</dcterms:created>
  <dcterms:modified xsi:type="dcterms:W3CDTF">2017-11-10T13:09:02Z</dcterms:modified>
</cp:coreProperties>
</file>