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4"/>
  </p:notesMasterIdLst>
  <p:sldIdLst>
    <p:sldId id="272" r:id="rId2"/>
    <p:sldId id="276" r:id="rId3"/>
    <p:sldId id="280" r:id="rId4"/>
    <p:sldId id="288" r:id="rId5"/>
    <p:sldId id="256" r:id="rId6"/>
    <p:sldId id="258" r:id="rId7"/>
    <p:sldId id="267" r:id="rId8"/>
    <p:sldId id="259" r:id="rId9"/>
    <p:sldId id="281" r:id="rId10"/>
    <p:sldId id="282" r:id="rId11"/>
    <p:sldId id="266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269" r:id="rId21"/>
    <p:sldId id="279" r:id="rId22"/>
    <p:sldId id="271" r:id="rId23"/>
    <p:sldId id="283" r:id="rId24"/>
    <p:sldId id="284" r:id="rId25"/>
    <p:sldId id="286" r:id="rId26"/>
    <p:sldId id="287" r:id="rId27"/>
    <p:sldId id="285" r:id="rId28"/>
    <p:sldId id="289" r:id="rId29"/>
    <p:sldId id="290" r:id="rId30"/>
    <p:sldId id="291" r:id="rId31"/>
    <p:sldId id="292" r:id="rId32"/>
    <p:sldId id="293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9" autoAdjust="0"/>
    <p:restoredTop sz="94728" autoAdjust="0"/>
  </p:normalViewPr>
  <p:slideViewPr>
    <p:cSldViewPr>
      <p:cViewPr varScale="1">
        <p:scale>
          <a:sx n="54" d="100"/>
          <a:sy n="54" d="100"/>
        </p:scale>
        <p:origin x="100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FB05D4-7387-4944-ACEA-DD61A30087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688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1BBE63-1614-43BE-970C-3209C2900BE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113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2AE01F0-AE97-4795-9F9D-09E7EB6E94C2}" type="slidenum">
              <a:rPr lang="en-US" altLang="en-US">
                <a:latin typeface="Times New Roman" panose="02020603050405020304" pitchFamily="18" charset="0"/>
              </a:rPr>
              <a:pPr eaLnBrk="1" hangingPunct="1"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659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DE9643A-ECCD-4BC7-A89A-A80A4D8D4145}" type="slidenum">
              <a:rPr lang="en-US" altLang="en-US">
                <a:latin typeface="Times New Roman" panose="02020603050405020304" pitchFamily="18" charset="0"/>
              </a:rPr>
              <a:pPr eaLnBrk="1" hangingPunct="1"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08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4213"/>
            <a:ext cx="4573588" cy="3430587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72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D73D71-6FE8-4139-81A9-AD7854AE1899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694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3023D5-AECE-4377-83E4-9145595E94BE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501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AD0C86-1361-4B42-A590-1BEE58F0C503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155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Things that must be present for life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B05D4-7387-4944-ACEA-DD61A30087AB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109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274D71-A304-4CCB-9108-D91DCD95CAB8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936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AFE596-A753-47B9-8060-FF71CEC2076E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224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187905-066F-411F-86C1-88CA6C88ECA7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92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D5B4E0-9458-4506-AF21-C97B027CFC3F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907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15FD30-E370-4DE8-B466-2C718EA0FBFE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55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68E7E-7D67-415E-B080-FFCC1D944D3B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47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CHO SO IMPORTANT!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B05D4-7387-4944-ACEA-DD61A30087AB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582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D2C19E-414F-487D-B494-A42B07940922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009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59E2E5F1-9CCC-4D25-BB32-B71DE27356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847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52FC06B-7065-4E56-AE8E-18E9959B6D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75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52FC06B-7065-4E56-AE8E-18E9959B6DA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1718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52FC06B-7065-4E56-AE8E-18E9959B6D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072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52FC06B-7065-4E56-AE8E-18E9959B6DA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0591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52FC06B-7065-4E56-AE8E-18E9959B6D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595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F4E8-4EDB-4D5A-8B3A-918EEE2F308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339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698E-C286-4404-BF37-177CC449D8A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721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44463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46050" y="852488"/>
            <a:ext cx="8851900" cy="50292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11913" y="6237288"/>
            <a:ext cx="2262187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58A4C-64FA-48CF-B176-EC5A4AC05115}" type="datetimeFigureOut">
              <a:rPr lang="en-US"/>
              <a:pPr>
                <a:defRPr/>
              </a:pPr>
              <a:t>8/26/2017</a:t>
            </a:fld>
            <a:r>
              <a:rPr lang="en-US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80188"/>
            <a:ext cx="387350" cy="277812"/>
          </a:xfrm>
        </p:spPr>
        <p:txBody>
          <a:bodyPr/>
          <a:lstStyle>
            <a:lvl1pPr>
              <a:defRPr/>
            </a:lvl1pPr>
          </a:lstStyle>
          <a:p>
            <a:fld id="{6E150874-DC2F-4AAE-B9AE-9E8E80642D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18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08FA-6C6D-4F1A-A570-A7AA322B54A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34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21AA2E6-813A-48C3-9C60-C51B9BA2249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15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CAAB5D2-1CCC-4C83-BC6B-4E26DB757D6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79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ED6EDDF-2136-49CD-82C8-5DC6104C00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796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1226-B599-466A-B2D4-2BEF01EFF07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111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543D-DC04-4316-92F8-013273975E2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848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6AAB-A51B-42F3-BE30-5A16249DB0A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4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48F1BD6-79B7-4362-9539-1F686518D30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827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52FC06B-7065-4E56-AE8E-18E9959B6D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718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1028" descr="01-04-1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0421"/>
            <a:ext cx="6629400" cy="489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8382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Organ Systems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1" y="556875"/>
            <a:ext cx="9079359" cy="623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Ways to Study Anatomy</a:t>
            </a:r>
          </a:p>
        </p:txBody>
      </p:sp>
      <p:sp>
        <p:nvSpPr>
          <p:cNvPr id="25603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Regional Anatomy – study one region of the body at a time and learn everything about the region</a:t>
            </a:r>
          </a:p>
          <a:p>
            <a:endParaRPr lang="en-US" altLang="en-US" dirty="0"/>
          </a:p>
          <a:p>
            <a:r>
              <a:rPr lang="en-US" altLang="en-US" dirty="0"/>
              <a:t>Systemic Anatomy – study one body system at a time.  This is the approach we will use in this course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t="1215" r="1775" b="4761"/>
          <a:stretch>
            <a:fillRect/>
          </a:stretch>
        </p:blipFill>
        <p:spPr bwMode="auto">
          <a:xfrm>
            <a:off x="990600" y="833438"/>
            <a:ext cx="7315200" cy="6024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1981200" y="152400"/>
            <a:ext cx="5256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Body Planes and Sections</a:t>
            </a:r>
          </a:p>
        </p:txBody>
      </p:sp>
    </p:spTree>
    <p:extLst>
      <p:ext uri="{BB962C8B-B14F-4D97-AF65-F5344CB8AC3E}">
        <p14:creationId xmlns:p14="http://schemas.microsoft.com/office/powerpoint/2010/main" val="206447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1456"/>
            <a:ext cx="8229600" cy="8683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Planes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3657600" cy="4648200"/>
          </a:xfrm>
        </p:spPr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Sagittal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– divides the body into right and left parts</a:t>
            </a:r>
          </a:p>
          <a:p>
            <a:pPr marL="731012" lvl="1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200" dirty="0" smtClean="0"/>
              <a:t>(Think of an arrow piercing your heart)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800" dirty="0" smtClean="0"/>
          </a:p>
        </p:txBody>
      </p:sp>
      <p:pic>
        <p:nvPicPr>
          <p:cNvPr id="15364" name="Picture 4" descr="plan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1600200"/>
            <a:ext cx="5253037" cy="472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00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Body Planes 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3733800" cy="4625975"/>
          </a:xfrm>
        </p:spPr>
        <p:txBody>
          <a:bodyPr/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Transverse or horizontal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(cross section) – divides the body into superior and inferior parts </a:t>
            </a:r>
          </a:p>
          <a:p>
            <a:pPr marL="731012" lvl="1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200" dirty="0" smtClean="0"/>
              <a:t>(Transverse a Mountain slope, cut across it)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dirty="0"/>
          </a:p>
        </p:txBody>
      </p:sp>
      <p:pic>
        <p:nvPicPr>
          <p:cNvPr id="16388" name="Picture 3" descr="plan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752600"/>
            <a:ext cx="4829175" cy="434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18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Body Planes 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3810000" cy="3787775"/>
          </a:xfrm>
        </p:spPr>
        <p:txBody>
          <a:bodyPr/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Frontal or coronal</a:t>
            </a:r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dirty="0" smtClean="0"/>
              <a:t>– divides the body into anterior and posterior parts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dirty="0"/>
          </a:p>
        </p:txBody>
      </p:sp>
      <p:pic>
        <p:nvPicPr>
          <p:cNvPr id="17412" name="Picture 3" descr="plan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752600"/>
            <a:ext cx="4829175" cy="434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9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Body Planes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5334000" cy="4625975"/>
          </a:xfrm>
        </p:spPr>
        <p:txBody>
          <a:bodyPr/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Oblique section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– cuts made diagonally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dirty="0"/>
          </a:p>
        </p:txBody>
      </p:sp>
      <p:pic>
        <p:nvPicPr>
          <p:cNvPr id="18436" name="Picture 11" descr="Y:\Scan\Graphics-Department Server\Job Folder\Powerpoint-Work\Powerpoint-MH_DCM-Text Art Edit\SHIER-Text Edit\Final files\OLD\CH01\old\TextEdit Art - Jpegs\shi25707_01_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6" r="37416"/>
          <a:stretch>
            <a:fillRect/>
          </a:stretch>
        </p:blipFill>
        <p:spPr bwMode="auto">
          <a:xfrm>
            <a:off x="6324600" y="1676400"/>
            <a:ext cx="23622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16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Body Planes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6172200" cy="4625975"/>
          </a:xfrm>
        </p:spPr>
        <p:txBody>
          <a:bodyPr/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Cross-section or Transverse </a:t>
            </a:r>
            <a:r>
              <a:rPr lang="en-US" dirty="0" smtClean="0"/>
              <a:t> – divides the into superior and inferior parts </a:t>
            </a:r>
          </a:p>
          <a:p>
            <a:pPr marL="731012" lvl="1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200" dirty="0" smtClean="0"/>
              <a:t>(Traverse a Mountain slope, cut across it)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dirty="0"/>
          </a:p>
        </p:txBody>
      </p:sp>
      <p:pic>
        <p:nvPicPr>
          <p:cNvPr id="19460" name="Picture 11" descr="Y:\Scan\Graphics-Department Server\Job Folder\Powerpoint-Work\Powerpoint-MH_DCM-Text Art Edit\SHIER-Text Edit\Final files\OLD\CH01\old\TextEdit Art - Jpegs\shi25707_01_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20"/>
          <a:stretch>
            <a:fillRect/>
          </a:stretch>
        </p:blipFill>
        <p:spPr bwMode="auto">
          <a:xfrm>
            <a:off x="7315200" y="1676400"/>
            <a:ext cx="1524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74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Body Planes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6172200" cy="4625975"/>
          </a:xfrm>
        </p:spPr>
        <p:txBody>
          <a:bodyPr/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Longitudinal </a:t>
            </a:r>
            <a:r>
              <a:rPr lang="en-US" dirty="0" smtClean="0"/>
              <a:t>– plane runs along the axis of a long narrow structure.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dirty="0"/>
          </a:p>
        </p:txBody>
      </p:sp>
      <p:pic>
        <p:nvPicPr>
          <p:cNvPr id="20484" name="Picture 11" descr="Y:\Scan\Graphics-Department Server\Job Folder\Powerpoint-Work\Powerpoint-MH_DCM-Text Art Edit\SHIER-Text Edit\Final files\OLD\CH01\old\TextEdit Art - Jpegs\shi25707_01_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4"/>
          <a:stretch>
            <a:fillRect/>
          </a:stretch>
        </p:blipFill>
        <p:spPr bwMode="auto">
          <a:xfrm>
            <a:off x="6324600" y="1600200"/>
            <a:ext cx="246062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78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3127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1">
                    <a:satMod val="150000"/>
                  </a:schemeClr>
                </a:solidFill>
              </a:rPr>
              <a:t>Anatomical Terminology</a:t>
            </a:r>
          </a:p>
        </p:txBody>
      </p:sp>
      <p:pic>
        <p:nvPicPr>
          <p:cNvPr id="21507" name="Picture 2" descr="shi25707_0122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553450" cy="491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60960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Arial Black" panose="020B0A04020102020204" pitchFamily="34" charset="0"/>
              </a:rPr>
              <a:t>SAGITTAL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00400" y="6096000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Arial Black" panose="020B0A04020102020204" pitchFamily="34" charset="0"/>
              </a:rPr>
              <a:t>TRANSVERSE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24600" y="6027738"/>
            <a:ext cx="2286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Arial Black" panose="020B0A04020102020204" pitchFamily="34" charset="0"/>
              </a:rPr>
              <a:t>FRONTAL or</a:t>
            </a:r>
          </a:p>
          <a:p>
            <a:pPr eaLnBrk="1" hangingPunct="1"/>
            <a:r>
              <a:rPr lang="en-US" altLang="en-US" sz="2400">
                <a:latin typeface="Arial Black" panose="020B0A04020102020204" pitchFamily="34" charset="0"/>
              </a:rPr>
              <a:t>CORONAL</a:t>
            </a:r>
          </a:p>
        </p:txBody>
      </p:sp>
    </p:spTree>
    <p:extLst>
      <p:ext uri="{BB962C8B-B14F-4D97-AF65-F5344CB8AC3E}">
        <p14:creationId xmlns:p14="http://schemas.microsoft.com/office/powerpoint/2010/main" val="344547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01-10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86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Body Cavities</a:t>
            </a:r>
          </a:p>
        </p:txBody>
      </p:sp>
      <p:pic>
        <p:nvPicPr>
          <p:cNvPr id="30724" name="Picture 4" descr="FG01_14ac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295400"/>
            <a:ext cx="7924800" cy="525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Body Cavities</a:t>
            </a:r>
          </a:p>
        </p:txBody>
      </p:sp>
      <p:pic>
        <p:nvPicPr>
          <p:cNvPr id="52231" name="Picture 1031" descr="01_14Figure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55738"/>
            <a:ext cx="7010400" cy="544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01-09a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1341"/>
            <a:ext cx="8686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Nutrients- Carbs for energy, proteins for cell structure, trace elements.</a:t>
            </a:r>
          </a:p>
          <a:p>
            <a:r>
              <a:rPr lang="en-US" dirty="0" smtClean="0"/>
              <a:t>Oxygen- most chemical reactions are oxidative that require oxygen. </a:t>
            </a:r>
          </a:p>
          <a:p>
            <a:r>
              <a:rPr lang="en-US" dirty="0" smtClean="0"/>
              <a:t>Water- 70% body weight. “Universal solvent”</a:t>
            </a:r>
          </a:p>
          <a:p>
            <a:r>
              <a:rPr lang="en-US" dirty="0" smtClean="0"/>
              <a:t>Body temperature- too high = denature proteins and too low = slower reactions</a:t>
            </a:r>
          </a:p>
          <a:p>
            <a:r>
              <a:rPr lang="en-US" dirty="0" smtClean="0"/>
              <a:t>pH- tightly regulated. Blood = 7.35 </a:t>
            </a:r>
          </a:p>
          <a:p>
            <a:pPr lvl="1"/>
            <a:r>
              <a:rPr lang="en-US" dirty="0" smtClean="0"/>
              <a:t>7.4 = metabolic alkalosis 7.3 metabolic acidosis</a:t>
            </a:r>
          </a:p>
          <a:p>
            <a:r>
              <a:rPr lang="en-US" dirty="0" smtClean="0"/>
              <a:t>Atmospheric pressure- lower at high altitudes </a:t>
            </a:r>
          </a:p>
        </p:txBody>
      </p:sp>
    </p:spTree>
    <p:extLst>
      <p:ext uri="{BB962C8B-B14F-4D97-AF65-F5344CB8AC3E}">
        <p14:creationId xmlns:p14="http://schemas.microsoft.com/office/powerpoint/2010/main" val="23712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Homeostasis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447800"/>
            <a:ext cx="6591985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Dynamic equilibrium</a:t>
            </a:r>
          </a:p>
          <a:p>
            <a:pPr lvl="1"/>
            <a:r>
              <a:rPr lang="en-US" dirty="0" smtClean="0"/>
              <a:t>Almost all organs function to regulate homeostasis</a:t>
            </a:r>
          </a:p>
          <a:p>
            <a:pPr lvl="1"/>
            <a:endParaRPr lang="en-US" dirty="0"/>
          </a:p>
          <a:p>
            <a:r>
              <a:rPr lang="en-US" dirty="0" smtClean="0"/>
              <a:t>Achieved mainly through the endocrine and nervous systems</a:t>
            </a:r>
          </a:p>
          <a:p>
            <a:endParaRPr lang="en-US" dirty="0"/>
          </a:p>
          <a:p>
            <a:r>
              <a:rPr lang="en-US" dirty="0" smtClean="0"/>
              <a:t>Involve 3 components</a:t>
            </a:r>
          </a:p>
          <a:p>
            <a:pPr lvl="1"/>
            <a:r>
              <a:rPr lang="en-US" dirty="0" smtClean="0"/>
              <a:t>1. Receptor- a sensor to monitor and respond to changes</a:t>
            </a:r>
          </a:p>
          <a:p>
            <a:pPr lvl="1"/>
            <a:r>
              <a:rPr lang="en-US" dirty="0" smtClean="0"/>
              <a:t>2. Control center- determines set point and determines response</a:t>
            </a:r>
          </a:p>
          <a:p>
            <a:pPr lvl="1"/>
            <a:r>
              <a:rPr lang="en-US" dirty="0" smtClean="0"/>
              <a:t>3. Effector- “feedback” to either reduce (negative feedback) or enhance (positive feedback) the effect of the stimulus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12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6589199" cy="1280890"/>
          </a:xfrm>
        </p:spPr>
        <p:txBody>
          <a:bodyPr/>
          <a:lstStyle/>
          <a:p>
            <a:r>
              <a:rPr lang="en-US" dirty="0" smtClean="0"/>
              <a:t>Feedback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09490"/>
            <a:ext cx="6591985" cy="3777622"/>
          </a:xfrm>
        </p:spPr>
        <p:txBody>
          <a:bodyPr/>
          <a:lstStyle/>
          <a:p>
            <a:r>
              <a:rPr lang="en-US" dirty="0" smtClean="0"/>
              <a:t>Negative </a:t>
            </a:r>
          </a:p>
          <a:p>
            <a:pPr lvl="1"/>
            <a:r>
              <a:rPr lang="en-US" dirty="0" smtClean="0"/>
              <a:t>Causes variable to change back to “normal”</a:t>
            </a:r>
          </a:p>
          <a:p>
            <a:pPr lvl="2"/>
            <a:r>
              <a:rPr lang="en-US" dirty="0" smtClean="0"/>
              <a:t>Ex. Thermostat</a:t>
            </a:r>
          </a:p>
          <a:p>
            <a:pPr lvl="3"/>
            <a:r>
              <a:rPr lang="en-US" dirty="0" smtClean="0"/>
              <a:t>Receptor</a:t>
            </a:r>
          </a:p>
          <a:p>
            <a:pPr lvl="3"/>
            <a:r>
              <a:rPr lang="en-US" dirty="0" smtClean="0"/>
              <a:t>Control Center</a:t>
            </a:r>
          </a:p>
          <a:p>
            <a:pPr lvl="3"/>
            <a:r>
              <a:rPr lang="en-US" dirty="0" smtClean="0"/>
              <a:t>Effector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1" y="3699178"/>
            <a:ext cx="5616388" cy="314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9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6589199" cy="1280890"/>
          </a:xfrm>
        </p:spPr>
        <p:txBody>
          <a:bodyPr/>
          <a:lstStyle/>
          <a:p>
            <a:r>
              <a:rPr lang="en-US" dirty="0" smtClean="0"/>
              <a:t>Feedback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09490"/>
            <a:ext cx="6591985" cy="3777622"/>
          </a:xfrm>
        </p:spPr>
        <p:txBody>
          <a:bodyPr/>
          <a:lstStyle/>
          <a:p>
            <a:r>
              <a:rPr lang="en-US" dirty="0" smtClean="0"/>
              <a:t>Positive</a:t>
            </a:r>
          </a:p>
          <a:p>
            <a:pPr lvl="1"/>
            <a:r>
              <a:rPr lang="en-US" dirty="0" smtClean="0"/>
              <a:t>Causes variable to deviate further from original position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286000"/>
            <a:ext cx="5107983" cy="474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447" y="100293"/>
            <a:ext cx="7116588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2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71290"/>
          </a:xfrm>
        </p:spPr>
        <p:txBody>
          <a:bodyPr/>
          <a:lstStyle/>
          <a:p>
            <a:r>
              <a:rPr lang="en-US" dirty="0" smtClean="0"/>
              <a:t>Medical Imaging- X-rays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7613" y="1676400"/>
            <a:ext cx="6591985" cy="4234822"/>
          </a:xfrm>
        </p:spPr>
        <p:txBody>
          <a:bodyPr/>
          <a:lstStyle/>
          <a:p>
            <a:r>
              <a:rPr lang="en-US" dirty="0" smtClean="0"/>
              <a:t>Dense structures absorb x rays and appear lighter</a:t>
            </a:r>
          </a:p>
          <a:p>
            <a:pPr lvl="1"/>
            <a:r>
              <a:rPr lang="en-US" dirty="0" smtClean="0"/>
              <a:t>Best for bones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387600"/>
            <a:ext cx="3352800" cy="447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51144"/>
            <a:ext cx="2124075" cy="3333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5201" y="3983691"/>
            <a:ext cx="38862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71290"/>
          </a:xfrm>
        </p:spPr>
        <p:txBody>
          <a:bodyPr/>
          <a:lstStyle/>
          <a:p>
            <a:r>
              <a:rPr lang="en-US" dirty="0" smtClean="0"/>
              <a:t>Medical Imaging- 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7613" y="1676400"/>
            <a:ext cx="6591985" cy="4234822"/>
          </a:xfrm>
        </p:spPr>
        <p:txBody>
          <a:bodyPr/>
          <a:lstStyle/>
          <a:p>
            <a:r>
              <a:rPr lang="en-US" dirty="0" smtClean="0"/>
              <a:t>Computerized tomography	</a:t>
            </a:r>
          </a:p>
          <a:p>
            <a:pPr lvl="1"/>
            <a:r>
              <a:rPr lang="en-US" dirty="0" smtClean="0"/>
              <a:t>X ray rotates around patient</a:t>
            </a:r>
          </a:p>
          <a:p>
            <a:pPr lvl="1"/>
            <a:r>
              <a:rPr lang="en-US" dirty="0" smtClean="0"/>
              <a:t>Slices through patient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1363"/>
            <a:ext cx="4086225" cy="37266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015622"/>
            <a:ext cx="5505718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Four-footed body directions</a:t>
            </a:r>
          </a:p>
        </p:txBody>
      </p:sp>
      <p:sp>
        <p:nvSpPr>
          <p:cNvPr id="5427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4276" name="Picture 1028" descr="Horse_Ax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89088"/>
            <a:ext cx="64008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189" y="1531284"/>
            <a:ext cx="6591985" cy="3777622"/>
          </a:xfrm>
        </p:spPr>
        <p:txBody>
          <a:bodyPr/>
          <a:lstStyle/>
          <a:p>
            <a:r>
              <a:rPr lang="en-US" dirty="0" smtClean="0"/>
              <a:t>Positron emission tomography</a:t>
            </a:r>
          </a:p>
          <a:p>
            <a:pPr lvl="1"/>
            <a:r>
              <a:rPr lang="en-US" dirty="0" smtClean="0"/>
              <a:t>Looks at metabolic processes</a:t>
            </a:r>
          </a:p>
          <a:p>
            <a:pPr lvl="2"/>
            <a:r>
              <a:rPr lang="en-US" dirty="0" smtClean="0"/>
              <a:t>Brain imaging </a:t>
            </a:r>
          </a:p>
          <a:p>
            <a:pPr lvl="2"/>
            <a:r>
              <a:rPr lang="en-US" dirty="0" smtClean="0"/>
              <a:t>Cancer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63472"/>
            <a:ext cx="4495800" cy="209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575" y="1390650"/>
            <a:ext cx="4162425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5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AKA: ultrasound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83" y="3276600"/>
            <a:ext cx="4725971" cy="358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245" y="3644713"/>
            <a:ext cx="4064167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0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Resonance imaging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6200"/>
            <a:ext cx="3036794" cy="3036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795" y="2544204"/>
            <a:ext cx="6107206" cy="359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5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97224"/>
            <a:ext cx="8881035" cy="666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6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2209800"/>
            <a:ext cx="7772400" cy="1470025"/>
          </a:xfrm>
        </p:spPr>
        <p:txBody>
          <a:bodyPr anchor="ctr"/>
          <a:lstStyle/>
          <a:p>
            <a:r>
              <a:rPr lang="en-US" altLang="en-US" sz="4400" dirty="0"/>
              <a:t>Human </a:t>
            </a:r>
            <a:r>
              <a:rPr lang="en-US" altLang="en-US" sz="4400" dirty="0" smtClean="0"/>
              <a:t>Anatomy:</a:t>
            </a:r>
            <a:r>
              <a:rPr lang="en-US" altLang="en-US" sz="4400" dirty="0"/>
              <a:t/>
            </a:r>
            <a:br>
              <a:rPr lang="en-US" altLang="en-US" sz="4400" dirty="0"/>
            </a:br>
            <a:r>
              <a:rPr lang="en-US" altLang="en-US" sz="4400" dirty="0" smtClean="0"/>
              <a:t>			An introduction</a:t>
            </a:r>
            <a:endParaRPr lang="en-US" alt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240306"/>
            <a:ext cx="2617694" cy="2617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exactly </a:t>
            </a:r>
            <a:r>
              <a:rPr lang="en-US" altLang="en-US" dirty="0"/>
              <a:t>is </a:t>
            </a:r>
            <a:r>
              <a:rPr lang="en-US" altLang="en-US" dirty="0" smtClean="0"/>
              <a:t>Anatomy and Physiology anyway?</a:t>
            </a:r>
            <a:endParaRPr lang="en-US" alt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2362200"/>
            <a:ext cx="6591985" cy="3777622"/>
          </a:xfrm>
        </p:spPr>
        <p:txBody>
          <a:bodyPr/>
          <a:lstStyle/>
          <a:p>
            <a:r>
              <a:rPr lang="en-US" altLang="en-US" sz="2800" dirty="0" smtClean="0"/>
              <a:t>Ana – apart     </a:t>
            </a:r>
            <a:r>
              <a:rPr lang="en-US" altLang="en-US" sz="2800" dirty="0" err="1" smtClean="0"/>
              <a:t>tomy</a:t>
            </a:r>
            <a:r>
              <a:rPr lang="en-US" altLang="en-US" sz="2800" dirty="0" smtClean="0"/>
              <a:t> – to cut</a:t>
            </a:r>
          </a:p>
          <a:p>
            <a:r>
              <a:rPr lang="en-US" altLang="en-US" sz="2800" dirty="0" smtClean="0"/>
              <a:t>Physio – body  logy- study of </a:t>
            </a:r>
          </a:p>
          <a:p>
            <a:endParaRPr lang="en-US" altLang="en-US" sz="2800" dirty="0" smtClean="0"/>
          </a:p>
          <a:p>
            <a:pPr marL="0" indent="0">
              <a:buNone/>
            </a:pPr>
            <a:r>
              <a:rPr lang="en-US" altLang="en-US" sz="4400" b="1" dirty="0" smtClean="0"/>
              <a:t>STRUCTURE = FUNCTION</a:t>
            </a:r>
            <a:endParaRPr lang="en-US" altLang="en-US" sz="4400" b="1" dirty="0"/>
          </a:p>
          <a:p>
            <a:endParaRPr lang="en-US" altLang="en-US" sz="2800" dirty="0"/>
          </a:p>
          <a:p>
            <a:pPr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1028"/>
          <p:cNvSpPr>
            <a:spLocks noGrp="1" noChangeArrowheads="1"/>
          </p:cNvSpPr>
          <p:nvPr>
            <p:ph type="title"/>
          </p:nvPr>
        </p:nvSpPr>
        <p:spPr>
          <a:xfrm>
            <a:off x="1845347" y="533400"/>
            <a:ext cx="6589200" cy="1280890"/>
          </a:xfrm>
        </p:spPr>
        <p:txBody>
          <a:bodyPr/>
          <a:lstStyle/>
          <a:p>
            <a:r>
              <a:rPr lang="en-US" altLang="en-US"/>
              <a:t>Divisions of Anatomy</a:t>
            </a:r>
          </a:p>
        </p:txBody>
      </p:sp>
      <p:sp>
        <p:nvSpPr>
          <p:cNvPr id="26629" name="Rectangle 1029"/>
          <p:cNvSpPr>
            <a:spLocks noGrp="1" noChangeArrowheads="1"/>
          </p:cNvSpPr>
          <p:nvPr>
            <p:ph sz="half" idx="1"/>
          </p:nvPr>
        </p:nvSpPr>
        <p:spPr>
          <a:xfrm>
            <a:off x="1870747" y="1863280"/>
            <a:ext cx="3197531" cy="3767397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Gross </a:t>
            </a:r>
            <a:r>
              <a:rPr lang="en-US" altLang="en-US" sz="2800" dirty="0" smtClean="0"/>
              <a:t>Anatomy</a:t>
            </a:r>
          </a:p>
          <a:p>
            <a:r>
              <a:rPr lang="en-US" altLang="en-US" sz="2800" dirty="0" smtClean="0"/>
              <a:t>Microscopic </a:t>
            </a:r>
            <a:r>
              <a:rPr lang="en-US" altLang="en-US" sz="2800" dirty="0"/>
              <a:t>Anatomy</a:t>
            </a:r>
          </a:p>
          <a:p>
            <a:pPr lvl="1"/>
            <a:r>
              <a:rPr lang="en-US" altLang="en-US" sz="2600" dirty="0"/>
              <a:t>Cytology </a:t>
            </a:r>
          </a:p>
          <a:p>
            <a:pPr lvl="1"/>
            <a:r>
              <a:rPr lang="en-US" altLang="en-US" sz="2600" dirty="0"/>
              <a:t>Histology</a:t>
            </a:r>
          </a:p>
          <a:p>
            <a:endParaRPr lang="en-US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365" y="3554601"/>
            <a:ext cx="4410635" cy="3307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6589199" cy="1280890"/>
          </a:xfrm>
        </p:spPr>
        <p:txBody>
          <a:bodyPr/>
          <a:lstStyle/>
          <a:p>
            <a:r>
              <a:rPr lang="en-US" altLang="en-US" dirty="0" smtClean="0"/>
              <a:t>Hierarchy of Organization</a:t>
            </a:r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230726"/>
            <a:ext cx="7543800" cy="5663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are you made of ?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8852" name="Picture 4" descr="01_03Figure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46" y="1912938"/>
            <a:ext cx="8999154" cy="494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3228</TotalTime>
  <Words>446</Words>
  <Application>Microsoft Office PowerPoint</Application>
  <PresentationFormat>On-screen Show (4:3)</PresentationFormat>
  <Paragraphs>102</Paragraphs>
  <Slides>32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Arial Black</vt:lpstr>
      <vt:lpstr>Century Gothic</vt:lpstr>
      <vt:lpstr>Times New Roman</vt:lpstr>
      <vt:lpstr>Wingdings 2</vt:lpstr>
      <vt:lpstr>Wingdings 3</vt:lpstr>
      <vt:lpstr>Wisp</vt:lpstr>
      <vt:lpstr>PowerPoint Presentation</vt:lpstr>
      <vt:lpstr>PowerPoint Presentation</vt:lpstr>
      <vt:lpstr>Four-footed body directions</vt:lpstr>
      <vt:lpstr>PowerPoint Presentation</vt:lpstr>
      <vt:lpstr>Human Anatomy:    An introduction</vt:lpstr>
      <vt:lpstr>What exactly is Anatomy and Physiology anyway?</vt:lpstr>
      <vt:lpstr>Divisions of Anatomy</vt:lpstr>
      <vt:lpstr>Hierarchy of Organization</vt:lpstr>
      <vt:lpstr>What are you made of ?</vt:lpstr>
      <vt:lpstr>PowerPoint Presentation</vt:lpstr>
      <vt:lpstr>Ways to Study Anatomy</vt:lpstr>
      <vt:lpstr>PowerPoint Presentation</vt:lpstr>
      <vt:lpstr>Body Planes</vt:lpstr>
      <vt:lpstr>Body Planes </vt:lpstr>
      <vt:lpstr>Body Planes </vt:lpstr>
      <vt:lpstr>Body Planes </vt:lpstr>
      <vt:lpstr>Body Planes </vt:lpstr>
      <vt:lpstr>Body Planes </vt:lpstr>
      <vt:lpstr>Anatomical Terminology</vt:lpstr>
      <vt:lpstr>Body Cavities</vt:lpstr>
      <vt:lpstr>Body Cavities</vt:lpstr>
      <vt:lpstr>PowerPoint Presentation</vt:lpstr>
      <vt:lpstr>Survival Needs</vt:lpstr>
      <vt:lpstr>Homeostasis</vt:lpstr>
      <vt:lpstr>Feedback Mechanisms</vt:lpstr>
      <vt:lpstr>Feedback Mechanisms</vt:lpstr>
      <vt:lpstr>PowerPoint Presentation</vt:lpstr>
      <vt:lpstr>Medical Imaging- X-rays</vt:lpstr>
      <vt:lpstr>Medical Imaging- CT</vt:lpstr>
      <vt:lpstr>PET scan</vt:lpstr>
      <vt:lpstr>Sonography</vt:lpstr>
      <vt:lpstr>Magnetic Resonance imaging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Anatomy Introduction</dc:title>
  <dc:creator>Dave Brady</dc:creator>
  <cp:lastModifiedBy>Timothy Wanninger</cp:lastModifiedBy>
  <cp:revision>37</cp:revision>
  <dcterms:created xsi:type="dcterms:W3CDTF">2004-01-01T04:06:57Z</dcterms:created>
  <dcterms:modified xsi:type="dcterms:W3CDTF">2017-08-26T17:04:59Z</dcterms:modified>
</cp:coreProperties>
</file>